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6" r:id="rId2"/>
    <p:sldId id="257" r:id="rId3"/>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目加田 憲一" initials="目加田" lastIdx="1" clrIdx="0">
    <p:extLst>
      <p:ext uri="{19B8F6BF-5375-455C-9EA6-DF929625EA0E}">
        <p15:presenceInfo xmlns:p15="http://schemas.microsoft.com/office/powerpoint/2012/main" userId="03e7ac564ef666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00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51" autoAdjust="0"/>
    <p:restoredTop sz="94660"/>
  </p:normalViewPr>
  <p:slideViewPr>
    <p:cSldViewPr snapToGrid="0">
      <p:cViewPr varScale="1">
        <p:scale>
          <a:sx n="104" d="100"/>
          <a:sy n="104" d="100"/>
        </p:scale>
        <p:origin x="408" y="156"/>
      </p:cViewPr>
      <p:guideLst>
        <p:guide orient="horz" pos="2976"/>
        <p:guide pos="3120"/>
      </p:guideLst>
    </p:cSldViewPr>
  </p:slideViewPr>
  <p:notesTextViewPr>
    <p:cViewPr>
      <p:scale>
        <a:sx n="1" d="1"/>
        <a:sy n="1" d="1"/>
      </p:scale>
      <p:origin x="0" y="0"/>
    </p:cViewPr>
  </p:notesTextViewPr>
  <p:notesViewPr>
    <p:cSldViewPr snapToGrid="0">
      <p:cViewPr varScale="1">
        <p:scale>
          <a:sx n="108" d="100"/>
          <a:sy n="108" d="100"/>
        </p:scale>
        <p:origin x="4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64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127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132650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35073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137140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62596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59407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71811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345801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106190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96440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9969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D56B67-66EF-488B-AB88-2F5CDEA7483E}"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28273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56B67-66EF-488B-AB88-2F5CDEA7483E}" type="datetimeFigureOut">
              <a:rPr kumimoji="1" lang="ja-JP" altLang="en-US" smtClean="0"/>
              <a:t>2020/7/27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3415A-4DCA-451E-8023-ED731ECA69B2}" type="slidenum">
              <a:rPr kumimoji="1" lang="ja-JP" altLang="en-US" smtClean="0"/>
              <a:t>‹#›</a:t>
            </a:fld>
            <a:endParaRPr kumimoji="1" lang="ja-JP" altLang="en-US"/>
          </a:p>
        </p:txBody>
      </p:sp>
    </p:spTree>
    <p:extLst>
      <p:ext uri="{BB962C8B-B14F-4D97-AF65-F5344CB8AC3E}">
        <p14:creationId xmlns:p14="http://schemas.microsoft.com/office/powerpoint/2010/main" val="416597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hyperlink" Target="mailto:&#12513;&#12540;&#12523;tlcseta@cello.ocn.ne.jp" TargetMode="External"/><Relationship Id="rId13"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image" Target="../media/image13.jpe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角丸四角形 62"/>
          <p:cNvSpPr/>
          <p:nvPr/>
        </p:nvSpPr>
        <p:spPr>
          <a:xfrm>
            <a:off x="64225" y="4358714"/>
            <a:ext cx="5037665" cy="8132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343" y="-8592"/>
            <a:ext cx="9862600" cy="31684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1" name="グループ化 60"/>
          <p:cNvGrpSpPr/>
          <p:nvPr/>
        </p:nvGrpSpPr>
        <p:grpSpPr>
          <a:xfrm>
            <a:off x="1130079" y="-112944"/>
            <a:ext cx="8203974" cy="3501976"/>
            <a:chOff x="1326225" y="161190"/>
            <a:chExt cx="7434842" cy="2958428"/>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3074" r="20760"/>
            <a:stretch/>
          </p:blipFill>
          <p:spPr>
            <a:xfrm>
              <a:off x="5433133" y="212123"/>
              <a:ext cx="3327934" cy="2907495"/>
            </a:xfrm>
            <a:prstGeom prst="rect">
              <a:avLst/>
            </a:prstGeom>
            <a:ln>
              <a:noFill/>
            </a:ln>
            <a:effectLst>
              <a:softEdge rad="112500"/>
            </a:effectLst>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5439" r="21485"/>
            <a:stretch/>
          </p:blipFill>
          <p:spPr>
            <a:xfrm>
              <a:off x="3314460" y="161190"/>
              <a:ext cx="3165595" cy="2948396"/>
            </a:xfrm>
            <a:prstGeom prst="rect">
              <a:avLst/>
            </a:prstGeom>
            <a:ln>
              <a:noFill/>
            </a:ln>
            <a:effectLst>
              <a:softEdge rad="112500"/>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250" r="32832"/>
            <a:stretch/>
          </p:blipFill>
          <p:spPr>
            <a:xfrm>
              <a:off x="1326225" y="161190"/>
              <a:ext cx="2863696" cy="2932956"/>
            </a:xfrm>
            <a:prstGeom prst="rect">
              <a:avLst/>
            </a:prstGeom>
            <a:ln>
              <a:noFill/>
            </a:ln>
            <a:effectLst>
              <a:softEdge rad="112500"/>
            </a:effectLst>
          </p:spPr>
        </p:pic>
      </p:grpSp>
      <p:sp>
        <p:nvSpPr>
          <p:cNvPr id="21" name="テキスト ボックス 20"/>
          <p:cNvSpPr txBox="1"/>
          <p:nvPr/>
        </p:nvSpPr>
        <p:spPr>
          <a:xfrm>
            <a:off x="33454" y="3129700"/>
            <a:ext cx="5423209" cy="1107996"/>
          </a:xfrm>
          <a:prstGeom prst="rect">
            <a:avLst/>
          </a:prstGeom>
          <a:noFill/>
        </p:spPr>
        <p:txBody>
          <a:bodyPr wrap="square" rtlCol="0">
            <a:spAutoFit/>
          </a:bodyPr>
          <a:lstStyle/>
          <a:p>
            <a:r>
              <a:rPr kumimoji="1" lang="en-US" altLang="ja-JP" sz="66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9</a:t>
            </a:r>
            <a:r>
              <a:rPr kumimoji="1" lang="ja-JP" altLang="en-US" sz="32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月</a:t>
            </a:r>
            <a:r>
              <a:rPr kumimoji="1" lang="en-US" altLang="ja-JP" sz="66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7</a:t>
            </a:r>
            <a:r>
              <a:rPr kumimoji="1" lang="ja-JP" altLang="en-US" sz="32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日（土）</a:t>
            </a:r>
            <a:r>
              <a:rPr kumimoji="1" lang="en-US" altLang="ja-JP" sz="66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8</a:t>
            </a:r>
            <a:r>
              <a:rPr kumimoji="1" lang="ja-JP" altLang="en-US" sz="32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日（日）</a:t>
            </a:r>
          </a:p>
        </p:txBody>
      </p:sp>
      <p:sp>
        <p:nvSpPr>
          <p:cNvPr id="26" name="正方形/長方形 25"/>
          <p:cNvSpPr/>
          <p:nvPr/>
        </p:nvSpPr>
        <p:spPr>
          <a:xfrm>
            <a:off x="33453" y="6389119"/>
            <a:ext cx="9895490" cy="47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4553">
            <a:off x="86173" y="5215651"/>
            <a:ext cx="1616926" cy="1079747"/>
          </a:xfrm>
          <a:prstGeom prst="rect">
            <a:avLst/>
          </a:prstGeom>
        </p:spPr>
      </p:pic>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09419">
            <a:off x="3545877" y="5214082"/>
            <a:ext cx="1611455" cy="1076094"/>
          </a:xfrm>
          <a:prstGeom prst="rect">
            <a:avLst/>
          </a:prstGeom>
        </p:spPr>
      </p:pic>
      <p:pic>
        <p:nvPicPr>
          <p:cNvPr id="29" name="図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2982">
            <a:off x="1760019" y="5204838"/>
            <a:ext cx="1683834" cy="1124427"/>
          </a:xfrm>
          <a:prstGeom prst="rect">
            <a:avLst/>
          </a:prstGeom>
        </p:spPr>
      </p:pic>
      <p:sp>
        <p:nvSpPr>
          <p:cNvPr id="31" name="テキスト ボックス 30"/>
          <p:cNvSpPr txBox="1"/>
          <p:nvPr/>
        </p:nvSpPr>
        <p:spPr>
          <a:xfrm>
            <a:off x="6895811" y="6405622"/>
            <a:ext cx="3033132" cy="369332"/>
          </a:xfrm>
          <a:prstGeom prst="rect">
            <a:avLst/>
          </a:prstGeom>
          <a:noFill/>
        </p:spPr>
        <p:txBody>
          <a:bodyPr wrap="square" rtlCol="0">
            <a:spAutoFit/>
          </a:bodyPr>
          <a:lstStyle/>
          <a:p>
            <a:r>
              <a:rPr kumimoji="1" lang="en-US" altLang="ja-JP" b="1" dirty="0">
                <a:ln w="127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0120-185-789</a:t>
            </a:r>
            <a:r>
              <a:rPr kumimoji="1" lang="en-US" altLang="ja-JP" dirty="0">
                <a:ln>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 </a:t>
            </a:r>
            <a:r>
              <a:rPr kumimoji="1" lang="en-US" altLang="ja-JP"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a:t>
            </a:r>
            <a:r>
              <a:rPr kumimoji="1" lang="ja-JP" altLang="en-US"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担当：鈴井</a:t>
            </a:r>
            <a:r>
              <a:rPr kumimoji="1" lang="en-US" altLang="ja-JP"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a:t>
            </a:r>
            <a:endParaRPr kumimoji="1" lang="ja-JP" altLang="en-US" sz="120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32" name="正方形/長方形 31"/>
          <p:cNvSpPr/>
          <p:nvPr/>
        </p:nvSpPr>
        <p:spPr>
          <a:xfrm>
            <a:off x="5930329" y="6440406"/>
            <a:ext cx="877631" cy="31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rPr>
              <a:t>お申込み</a:t>
            </a:r>
            <a:endParaRPr kumimoji="1" lang="en-US" altLang="ja-JP"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33" name="角丸四角形 32"/>
          <p:cNvSpPr/>
          <p:nvPr/>
        </p:nvSpPr>
        <p:spPr>
          <a:xfrm>
            <a:off x="5213137" y="4349874"/>
            <a:ext cx="2216599" cy="2522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S創英角ｺﾞｼｯｸUB" panose="020B0900000000000000" pitchFamily="50" charset="-128"/>
                <a:ea typeface="HGS創英角ｺﾞｼｯｸUB" panose="020B0900000000000000" pitchFamily="50" charset="-128"/>
              </a:rPr>
              <a:t>開催概要</a:t>
            </a:r>
          </a:p>
        </p:txBody>
      </p:sp>
      <p:sp>
        <p:nvSpPr>
          <p:cNvPr id="34" name="角丸四角形 33"/>
          <p:cNvSpPr/>
          <p:nvPr/>
        </p:nvSpPr>
        <p:spPr>
          <a:xfrm>
            <a:off x="7627757" y="4349874"/>
            <a:ext cx="2155903" cy="2522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S創英角ｺﾞｼｯｸUB" panose="020B0900000000000000" pitchFamily="50" charset="-128"/>
                <a:ea typeface="HGS創英角ｺﾞｼｯｸUB" panose="020B0900000000000000" pitchFamily="50" charset="-128"/>
              </a:rPr>
              <a:t>アクセス</a:t>
            </a:r>
          </a:p>
        </p:txBody>
      </p:sp>
      <p:sp>
        <p:nvSpPr>
          <p:cNvPr id="35" name="正方形/長方形 34"/>
          <p:cNvSpPr/>
          <p:nvPr/>
        </p:nvSpPr>
        <p:spPr>
          <a:xfrm>
            <a:off x="5078302" y="4719539"/>
            <a:ext cx="2561812" cy="923330"/>
          </a:xfrm>
          <a:prstGeom prst="rect">
            <a:avLst/>
          </a:prstGeom>
          <a:noFill/>
        </p:spPr>
        <p:txBody>
          <a:bodyPr wrap="square">
            <a:spAutoFit/>
          </a:bodyPr>
          <a:lstStyle/>
          <a:p>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a:t>
            </a:r>
            <a:r>
              <a:rPr lang="ja-JP" altLang="en-US" sz="900" b="1" u="sng" dirty="0">
                <a:solidFill>
                  <a:srgbClr val="FF0000"/>
                </a:solidFill>
                <a:latin typeface="メイリオ" panose="020B0604030504040204" pitchFamily="50" charset="-128"/>
                <a:ea typeface="メイリオ" panose="020B0604030504040204" pitchFamily="50" charset="-128"/>
              </a:rPr>
              <a:t>履歴書は不要</a:t>
            </a:r>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です。 </a:t>
            </a:r>
          </a:p>
          <a:p>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・当日は</a:t>
            </a:r>
            <a:r>
              <a:rPr lang="ja-JP" altLang="en-US" sz="900" b="1" u="sng" dirty="0">
                <a:solidFill>
                  <a:srgbClr val="FF0000"/>
                </a:solidFill>
                <a:latin typeface="メイリオ" panose="020B0604030504040204" pitchFamily="50" charset="-128"/>
                <a:ea typeface="メイリオ" panose="020B0604030504040204" pitchFamily="50" charset="-128"/>
              </a:rPr>
              <a:t>私服</a:t>
            </a:r>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にてご参加ください。 </a:t>
            </a:r>
          </a:p>
          <a:p>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・友達連れなど、複数名でご参加頂くことも</a:t>
            </a:r>
            <a:endParaRPr lang="en-US" altLang="ja-JP" sz="9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　可能！</a:t>
            </a:r>
          </a:p>
          <a:p>
            <a:r>
              <a:rPr lang="ja-JP" altLang="en-US" sz="900" b="1" dirty="0">
                <a:latin typeface="メイリオ" panose="020B0604030504040204" pitchFamily="50" charset="-128"/>
                <a:ea typeface="メイリオ" panose="020B0604030504040204" pitchFamily="50" charset="-128"/>
              </a:rPr>
              <a:t>・</a:t>
            </a:r>
            <a:r>
              <a:rPr lang="ja-JP" altLang="en-US" sz="900" b="1" u="sng" dirty="0">
                <a:solidFill>
                  <a:srgbClr val="FF0000"/>
                </a:solidFill>
                <a:latin typeface="メイリオ" panose="020B0604030504040204" pitchFamily="50" charset="-128"/>
                <a:ea typeface="メイリオ" panose="020B0604030504040204" pitchFamily="50" charset="-128"/>
              </a:rPr>
              <a:t>駐車場がございます</a:t>
            </a:r>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ので車でお越し頂いて</a:t>
            </a:r>
            <a:endParaRPr lang="en-US" altLang="ja-JP" sz="9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900" b="1" dirty="0">
                <a:solidFill>
                  <a:schemeClr val="accent2">
                    <a:lumMod val="50000"/>
                  </a:schemeClr>
                </a:solidFill>
                <a:latin typeface="メイリオ" panose="020B0604030504040204" pitchFamily="50" charset="-128"/>
                <a:ea typeface="メイリオ" panose="020B0604030504040204" pitchFamily="50" charset="-128"/>
              </a:rPr>
              <a:t>　ＯＫ！</a:t>
            </a:r>
          </a:p>
        </p:txBody>
      </p:sp>
      <p:sp>
        <p:nvSpPr>
          <p:cNvPr id="39" name="テキスト ボックス 38"/>
          <p:cNvSpPr txBox="1"/>
          <p:nvPr/>
        </p:nvSpPr>
        <p:spPr>
          <a:xfrm>
            <a:off x="68461" y="4359977"/>
            <a:ext cx="3158190" cy="307777"/>
          </a:xfrm>
          <a:prstGeom prst="rect">
            <a:avLst/>
          </a:prstGeom>
          <a:noFill/>
        </p:spPr>
        <p:txBody>
          <a:bodyPr wrap="square" rtlCol="0">
            <a:spAutoFit/>
          </a:bodyPr>
          <a:lstStyle/>
          <a:p>
            <a:r>
              <a:rPr kumimoji="1" lang="ja-JP" altLang="en-US" sz="1400" dirty="0">
                <a:ln w="79375">
                  <a:solidFill>
                    <a:srgbClr val="FF9900"/>
                  </a:solidFill>
                </a:ln>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～お仕事説明会って何？～</a:t>
            </a:r>
          </a:p>
        </p:txBody>
      </p:sp>
      <p:sp>
        <p:nvSpPr>
          <p:cNvPr id="40" name="テキスト ボックス 39"/>
          <p:cNvSpPr txBox="1"/>
          <p:nvPr/>
        </p:nvSpPr>
        <p:spPr>
          <a:xfrm>
            <a:off x="66343" y="4349485"/>
            <a:ext cx="3158190" cy="307777"/>
          </a:xfrm>
          <a:prstGeom prst="rect">
            <a:avLst/>
          </a:prstGeom>
          <a:noFill/>
        </p:spPr>
        <p:txBody>
          <a:bodyPr wrap="square" rtlCol="0">
            <a:sp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～お仕事説明会って何？～</a:t>
            </a:r>
          </a:p>
        </p:txBody>
      </p:sp>
      <p:sp>
        <p:nvSpPr>
          <p:cNvPr id="41" name="正方形/長方形 40"/>
          <p:cNvSpPr/>
          <p:nvPr/>
        </p:nvSpPr>
        <p:spPr>
          <a:xfrm>
            <a:off x="83501" y="4638907"/>
            <a:ext cx="4939881" cy="492443"/>
          </a:xfrm>
          <a:prstGeom prst="rect">
            <a:avLst/>
          </a:prstGeom>
        </p:spPr>
        <p:txBody>
          <a:bodyPr wrap="square">
            <a:spAutoFit/>
          </a:bodyPr>
          <a:lstStyle/>
          <a:p>
            <a:r>
              <a:rPr lang="ja-JP" altLang="en-US" sz="800" b="1" dirty="0">
                <a:solidFill>
                  <a:schemeClr val="accent2">
                    <a:lumMod val="50000"/>
                  </a:schemeClr>
                </a:solidFill>
                <a:latin typeface="メイリオ" panose="020B0604030504040204" pitchFamily="50" charset="-128"/>
                <a:ea typeface="メイリオ" panose="020B0604030504040204" pitchFamily="50" charset="-128"/>
              </a:rPr>
              <a:t>コンソルテでは、一緒に働く仲間を大切にしたい、そんな思いでこの説明会を実施しています。 </a:t>
            </a:r>
            <a:endParaRPr lang="en-US" altLang="ja-JP" sz="8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800" b="1" dirty="0">
                <a:solidFill>
                  <a:schemeClr val="accent2">
                    <a:lumMod val="50000"/>
                  </a:schemeClr>
                </a:solidFill>
                <a:latin typeface="メイリオ" panose="020B0604030504040204" pitchFamily="50" charset="-128"/>
                <a:ea typeface="メイリオ" panose="020B0604030504040204" pitchFamily="50" charset="-128"/>
              </a:rPr>
              <a:t>文字通り、どんな会社なのか、どんな仕事内容なのかを、</a:t>
            </a:r>
            <a:r>
              <a:rPr lang="ja-JP" altLang="en-US" sz="1000" b="1" dirty="0">
                <a:ln>
                  <a:solidFill>
                    <a:srgbClr val="FF0000"/>
                  </a:solidFill>
                </a:ln>
                <a:solidFill>
                  <a:srgbClr val="FF0000"/>
                </a:solidFill>
                <a:latin typeface="メイリオ" panose="020B0604030504040204" pitchFamily="50" charset="-128"/>
                <a:ea typeface="メイリオ" panose="020B0604030504040204" pitchFamily="50" charset="-128"/>
              </a:rPr>
              <a:t>格好つけずに★</a:t>
            </a:r>
            <a:r>
              <a:rPr lang="ja-JP" altLang="en-US" sz="800" b="1" dirty="0">
                <a:solidFill>
                  <a:schemeClr val="accent2">
                    <a:lumMod val="50000"/>
                  </a:schemeClr>
                </a:solidFill>
                <a:latin typeface="メイリオ" panose="020B0604030504040204" pitchFamily="50" charset="-128"/>
                <a:ea typeface="メイリオ" panose="020B0604030504040204" pitchFamily="50" charset="-128"/>
              </a:rPr>
              <a:t>説明させて頂きます。</a:t>
            </a:r>
            <a:endParaRPr lang="en-US" altLang="ja-JP" sz="800" b="1" dirty="0">
              <a:solidFill>
                <a:schemeClr val="accent2">
                  <a:lumMod val="50000"/>
                </a:schemeClr>
              </a:solidFill>
              <a:latin typeface="メイリオ" panose="020B0604030504040204" pitchFamily="50" charset="-128"/>
              <a:ea typeface="メイリオ" panose="020B0604030504040204" pitchFamily="50" charset="-128"/>
            </a:endParaRPr>
          </a:p>
          <a:p>
            <a:r>
              <a:rPr lang="ja-JP" altLang="en-US" sz="800" b="1" dirty="0">
                <a:solidFill>
                  <a:schemeClr val="accent2">
                    <a:lumMod val="50000"/>
                  </a:schemeClr>
                </a:solidFill>
                <a:latin typeface="メイリオ" panose="020B0604030504040204" pitchFamily="50" charset="-128"/>
                <a:ea typeface="メイリオ" panose="020B0604030504040204" pitchFamily="50" charset="-128"/>
              </a:rPr>
              <a:t> 社風を感じることができます。是非！お友達をお誘いの上、ご参加ください♪</a:t>
            </a:r>
            <a:endParaRPr lang="ja-JP" altLang="en-US" sz="1100" dirty="0">
              <a:solidFill>
                <a:schemeClr val="accent2">
                  <a:lumMod val="50000"/>
                </a:schemeClr>
              </a:solidFill>
            </a:endParaRPr>
          </a:p>
        </p:txBody>
      </p:sp>
      <p:sp>
        <p:nvSpPr>
          <p:cNvPr id="43" name="正方形/長方形 42"/>
          <p:cNvSpPr/>
          <p:nvPr/>
        </p:nvSpPr>
        <p:spPr>
          <a:xfrm>
            <a:off x="66343" y="6440406"/>
            <a:ext cx="829861" cy="31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rPr>
              <a:t>お問合せ</a:t>
            </a:r>
            <a:endParaRPr kumimoji="1" lang="en-US" altLang="ja-JP"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44" name="テキスト ボックス 43"/>
          <p:cNvSpPr txBox="1"/>
          <p:nvPr/>
        </p:nvSpPr>
        <p:spPr>
          <a:xfrm>
            <a:off x="870196" y="6389119"/>
            <a:ext cx="2177200" cy="430887"/>
          </a:xfrm>
          <a:prstGeom prst="rect">
            <a:avLst/>
          </a:prstGeom>
          <a:noFill/>
        </p:spPr>
        <p:txBody>
          <a:bodyPr wrap="square" rtlCol="0">
            <a:spAutoFit/>
          </a:bodyPr>
          <a:lstStyle/>
          <a:p>
            <a:r>
              <a:rPr kumimoji="1" lang="ja-JP" altLang="en-US" sz="1200" dirty="0">
                <a:solidFill>
                  <a:schemeClr val="bg1"/>
                </a:solidFill>
                <a:latin typeface="HGS創英角ｺﾞｼｯｸUB" panose="020B0900000000000000" pitchFamily="50" charset="-128"/>
                <a:ea typeface="HGS創英角ｺﾞｼｯｸUB" panose="020B0900000000000000" pitchFamily="50" charset="-128"/>
              </a:rPr>
              <a:t>トータルケアライフ株式会社</a:t>
            </a:r>
            <a:endParaRPr kumimoji="1"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a:p>
            <a:r>
              <a:rPr lang="ja-JP" altLang="en-US" sz="1000" dirty="0">
                <a:solidFill>
                  <a:schemeClr val="bg1"/>
                </a:solidFill>
                <a:latin typeface="HGS創英角ｺﾞｼｯｸUB" panose="020B0900000000000000" pitchFamily="50" charset="-128"/>
                <a:ea typeface="HGS創英角ｺﾞｼｯｸUB" panose="020B0900000000000000" pitchFamily="50" charset="-128"/>
              </a:rPr>
              <a:t>　　　滋賀県大津市大江</a:t>
            </a:r>
            <a:r>
              <a:rPr lang="en-US" altLang="ja-JP" sz="1000" dirty="0">
                <a:solidFill>
                  <a:schemeClr val="bg1"/>
                </a:solidFill>
                <a:latin typeface="HGS創英角ｺﾞｼｯｸUB" panose="020B0900000000000000" pitchFamily="50" charset="-128"/>
                <a:ea typeface="HGS創英角ｺﾞｼｯｸUB" panose="020B0900000000000000" pitchFamily="50" charset="-128"/>
              </a:rPr>
              <a:t>1-3-20</a:t>
            </a:r>
            <a:endParaRPr kumimoji="1" lang="ja-JP" altLang="en-US" sz="10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57" name="楕円 56"/>
          <p:cNvSpPr/>
          <p:nvPr/>
        </p:nvSpPr>
        <p:spPr>
          <a:xfrm>
            <a:off x="8699357" y="-813062"/>
            <a:ext cx="1499402" cy="172425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846564" y="19735"/>
            <a:ext cx="1124873" cy="707886"/>
          </a:xfrm>
          <a:prstGeom prst="rect">
            <a:avLst/>
          </a:prstGeom>
          <a:noFill/>
        </p:spPr>
        <p:txBody>
          <a:bodyPr wrap="square" rtlCol="0">
            <a:spAutoFit/>
          </a:bodyPr>
          <a:lstStyle/>
          <a:p>
            <a:r>
              <a:rPr kumimoji="1" lang="ja-JP" altLang="en-US" sz="28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裏面</a:t>
            </a:r>
            <a:r>
              <a:rPr kumimoji="1" lang="ja-JP" altLang="en-US" sz="12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も</a:t>
            </a:r>
            <a:endParaRPr kumimoji="1" lang="en-US" altLang="ja-JP" sz="12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a:p>
            <a:r>
              <a:rPr lang="ja-JP" altLang="en-US" sz="12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ご覧ください</a:t>
            </a:r>
            <a:endParaRPr kumimoji="1" lang="ja-JP" altLang="en-US" sz="1200" dirty="0">
              <a:solidFill>
                <a:schemeClr val="accent2">
                  <a:lumMod val="50000"/>
                </a:schemeClr>
              </a:solidFill>
              <a:latin typeface="HGS創英角ﾎﾟｯﾌﾟ体" panose="040B0A00000000000000" pitchFamily="50" charset="-128"/>
              <a:ea typeface="HGS創英角ﾎﾟｯﾌﾟ体" panose="040B0A00000000000000" pitchFamily="50" charset="-128"/>
            </a:endParaRPr>
          </a:p>
        </p:txBody>
      </p:sp>
      <p:grpSp>
        <p:nvGrpSpPr>
          <p:cNvPr id="17" name="グループ化 16"/>
          <p:cNvGrpSpPr/>
          <p:nvPr/>
        </p:nvGrpSpPr>
        <p:grpSpPr>
          <a:xfrm>
            <a:off x="3293490" y="2163169"/>
            <a:ext cx="6158854" cy="1026299"/>
            <a:chOff x="2337403" y="3117642"/>
            <a:chExt cx="6158854" cy="1026299"/>
          </a:xfrm>
        </p:grpSpPr>
        <p:sp>
          <p:nvSpPr>
            <p:cNvPr id="15" name="テキスト ボックス 14"/>
            <p:cNvSpPr txBox="1"/>
            <p:nvPr/>
          </p:nvSpPr>
          <p:spPr>
            <a:xfrm>
              <a:off x="2337403" y="3128278"/>
              <a:ext cx="6158854" cy="1015663"/>
            </a:xfrm>
            <a:prstGeom prst="rect">
              <a:avLst/>
            </a:prstGeom>
            <a:noFill/>
          </p:spPr>
          <p:txBody>
            <a:bodyPr wrap="square" rtlCol="0">
              <a:spAutoFit/>
            </a:bodyPr>
            <a:lstStyle/>
            <a:p>
              <a:r>
                <a:rPr lang="ja-JP" altLang="en-US" sz="6000" dirty="0">
                  <a:ln w="76200">
                    <a:solidFill>
                      <a:srgbClr val="FF0000"/>
                    </a:solidFill>
                  </a:ln>
                  <a:solidFill>
                    <a:srgbClr val="FF0000"/>
                  </a:solidFill>
                  <a:latin typeface="HGS創英角ﾎﾟｯﾌﾟ体" panose="040B0A00000000000000" pitchFamily="50" charset="-128"/>
                  <a:ea typeface="HGS創英角ﾎﾟｯﾌﾟ体" panose="040B0A00000000000000" pitchFamily="50" charset="-128"/>
                </a:rPr>
                <a:t>職場</a:t>
              </a:r>
              <a:r>
                <a:rPr kumimoji="1" lang="ja-JP" altLang="en-US" sz="6000" dirty="0">
                  <a:ln w="76200">
                    <a:solidFill>
                      <a:srgbClr val="FF0000"/>
                    </a:solidFill>
                  </a:ln>
                  <a:solidFill>
                    <a:srgbClr val="FF0000"/>
                  </a:solidFill>
                  <a:latin typeface="HGS創英角ﾎﾟｯﾌﾟ体" panose="040B0A00000000000000" pitchFamily="50" charset="-128"/>
                  <a:ea typeface="HGS創英角ﾎﾟｯﾌﾟ体" panose="040B0A00000000000000" pitchFamily="50" charset="-128"/>
                </a:rPr>
                <a:t>説明会開催</a:t>
              </a:r>
            </a:p>
          </p:txBody>
        </p:sp>
        <p:sp>
          <p:nvSpPr>
            <p:cNvPr id="16" name="テキスト ボックス 15"/>
            <p:cNvSpPr txBox="1"/>
            <p:nvPr/>
          </p:nvSpPr>
          <p:spPr>
            <a:xfrm>
              <a:off x="2367909" y="3117642"/>
              <a:ext cx="5735204" cy="1015663"/>
            </a:xfrm>
            <a:prstGeom prst="rect">
              <a:avLst/>
            </a:prstGeom>
            <a:noFill/>
          </p:spPr>
          <p:txBody>
            <a:bodyPr wrap="square" rtlCol="0">
              <a:spAutoFit/>
            </a:bodyPr>
            <a:lstStyle/>
            <a:p>
              <a:r>
                <a:rPr kumimoji="1" lang="ja-JP" altLang="en-US" sz="6000" dirty="0">
                  <a:solidFill>
                    <a:schemeClr val="bg1"/>
                  </a:solidFill>
                  <a:latin typeface="HGS創英角ﾎﾟｯﾌﾟ体" panose="040B0A00000000000000" pitchFamily="50" charset="-128"/>
                  <a:ea typeface="HGS創英角ﾎﾟｯﾌﾟ体" panose="040B0A00000000000000" pitchFamily="50" charset="-128"/>
                </a:rPr>
                <a:t>職場説明会開催</a:t>
              </a:r>
            </a:p>
          </p:txBody>
        </p:sp>
      </p:grpSp>
      <p:sp>
        <p:nvSpPr>
          <p:cNvPr id="65" name="テキスト ボックス 64"/>
          <p:cNvSpPr txBox="1"/>
          <p:nvPr/>
        </p:nvSpPr>
        <p:spPr>
          <a:xfrm>
            <a:off x="5551125" y="5583360"/>
            <a:ext cx="1472167" cy="738664"/>
          </a:xfrm>
          <a:prstGeom prst="rect">
            <a:avLst/>
          </a:prstGeom>
          <a:solidFill>
            <a:srgbClr val="FF0000"/>
          </a:solidFill>
        </p:spPr>
        <p:txBody>
          <a:bodyPr wrap="square" rtlCol="0">
            <a:sp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★履歴書不要！</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r>
              <a:rPr lang="ja-JP" altLang="en-US" sz="1400" b="1" dirty="0">
                <a:solidFill>
                  <a:schemeClr val="bg1"/>
                </a:solidFill>
                <a:latin typeface="メイリオ" panose="020B0604030504040204" pitchFamily="50" charset="-128"/>
                <a:ea typeface="メイリオ" panose="020B0604030504040204" pitchFamily="50" charset="-128"/>
              </a:rPr>
              <a:t>★私服</a:t>
            </a:r>
            <a:r>
              <a:rPr lang="en-US" altLang="ja-JP" sz="1400" b="1" dirty="0">
                <a:solidFill>
                  <a:schemeClr val="bg1"/>
                </a:solidFill>
                <a:latin typeface="メイリオ" panose="020B0604030504040204" pitchFamily="50" charset="-128"/>
                <a:ea typeface="メイリオ" panose="020B0604030504040204" pitchFamily="50" charset="-128"/>
              </a:rPr>
              <a:t>OK</a:t>
            </a:r>
            <a:r>
              <a:rPr lang="ja-JP" altLang="en-US" sz="1400" b="1" dirty="0">
                <a:solidFill>
                  <a:schemeClr val="bg1"/>
                </a:solidFill>
                <a:latin typeface="メイリオ" panose="020B0604030504040204" pitchFamily="50" charset="-128"/>
                <a:ea typeface="メイリオ" panose="020B0604030504040204" pitchFamily="50" charset="-128"/>
              </a:rPr>
              <a:t>！</a:t>
            </a:r>
            <a:endParaRPr lang="en-US" altLang="ja-JP" sz="1400" b="1" dirty="0">
              <a:solidFill>
                <a:schemeClr val="bg1"/>
              </a:solidFill>
              <a:latin typeface="メイリオ" panose="020B0604030504040204" pitchFamily="50" charset="-128"/>
              <a:ea typeface="メイリオ" panose="020B0604030504040204" pitchFamily="50" charset="-128"/>
            </a:endParaRPr>
          </a:p>
          <a:p>
            <a:r>
              <a:rPr kumimoji="1" lang="ja-JP" altLang="en-US" sz="1400" b="1" dirty="0">
                <a:solidFill>
                  <a:schemeClr val="bg1"/>
                </a:solidFill>
                <a:latin typeface="メイリオ" panose="020B0604030504040204" pitchFamily="50" charset="-128"/>
                <a:ea typeface="メイリオ" panose="020B0604030504040204" pitchFamily="50" charset="-128"/>
              </a:rPr>
              <a:t>★駐車場あり！</a:t>
            </a:r>
          </a:p>
        </p:txBody>
      </p:sp>
      <p:sp>
        <p:nvSpPr>
          <p:cNvPr id="51" name="楕円 50"/>
          <p:cNvSpPr/>
          <p:nvPr/>
        </p:nvSpPr>
        <p:spPr>
          <a:xfrm>
            <a:off x="-971045" y="1200460"/>
            <a:ext cx="3095162" cy="31512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8"/>
          <a:stretch>
            <a:fillRect/>
          </a:stretch>
        </p:blipFill>
        <p:spPr>
          <a:xfrm>
            <a:off x="66342" y="3145288"/>
            <a:ext cx="9862601" cy="1167237"/>
          </a:xfrm>
          <a:prstGeom prst="rect">
            <a:avLst/>
          </a:prstGeom>
        </p:spPr>
      </p:pic>
      <p:grpSp>
        <p:nvGrpSpPr>
          <p:cNvPr id="24" name="グループ化 23"/>
          <p:cNvGrpSpPr/>
          <p:nvPr/>
        </p:nvGrpSpPr>
        <p:grpSpPr>
          <a:xfrm>
            <a:off x="6348658" y="3194635"/>
            <a:ext cx="3631494" cy="1144906"/>
            <a:chOff x="6182408" y="3268575"/>
            <a:chExt cx="3521872" cy="921007"/>
          </a:xfrm>
        </p:grpSpPr>
        <p:sp>
          <p:nvSpPr>
            <p:cNvPr id="22" name="角丸四角形 21"/>
            <p:cNvSpPr/>
            <p:nvPr/>
          </p:nvSpPr>
          <p:spPr>
            <a:xfrm>
              <a:off x="6186333" y="3275140"/>
              <a:ext cx="3207075" cy="9144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42"/>
            <p:cNvSpPr txBox="1"/>
            <p:nvPr/>
          </p:nvSpPr>
          <p:spPr>
            <a:xfrm>
              <a:off x="6182408" y="3268575"/>
              <a:ext cx="3521872" cy="870483"/>
            </a:xfrm>
            <a:prstGeom prst="rect">
              <a:avLst/>
            </a:prstGeom>
          </p:spPr>
          <p:txBody>
            <a:bodyPr vert="horz" wrap="square" lIns="0" tIns="75954" rIns="0" bIns="0" rtlCol="0">
              <a:spAutoFit/>
            </a:bodyPr>
            <a:lstStyle/>
            <a:p>
              <a:pPr marL="14468">
                <a:spcBef>
                  <a:spcPts val="598"/>
                </a:spcBef>
              </a:pPr>
              <a:r>
                <a:rPr lang="en-US" altLang="ja-JP" sz="1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説明会の内容</a:t>
              </a:r>
              <a:r>
                <a:rPr sz="1200" b="1" spc="-598"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sz="700" b="1" spc="4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（各回約</a:t>
              </a:r>
              <a:r>
                <a:rPr sz="700" b="1" spc="9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90</a:t>
              </a:r>
              <a:r>
                <a:rPr sz="700" b="1" spc="4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分実施）</a:t>
              </a:r>
              <a:endParaRPr sz="7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4468">
                <a:spcBef>
                  <a:spcPts val="444"/>
                </a:spcBef>
              </a:pPr>
              <a:r>
                <a:rPr sz="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sz="900" b="1"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会社のご紹介</a:t>
              </a:r>
              <a:r>
                <a:rPr sz="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sz="900" b="1"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お仕事内容説明</a:t>
              </a:r>
              <a:endParaRPr lang="en-US" sz="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4468">
                <a:spcBef>
                  <a:spcPts val="444"/>
                </a:spcBef>
              </a:pPr>
              <a:r>
                <a:rPr sz="9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sz="900" b="1"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お給料や福利厚生</a:t>
              </a:r>
              <a:r>
                <a:rPr sz="1400" b="1" baseline="3086"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・何でも聞ける質問会</a:t>
              </a:r>
              <a:r>
                <a:rPr sz="1400" b="1" baseline="3086"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sz="1400" b="1" baseline="3086"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sz="1400" b="1" baseline="3086"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sz="1400" b="1" baseline="3086"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9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marL="14468">
                <a:spcBef>
                  <a:spcPts val="444"/>
                </a:spcBef>
              </a:pPr>
              <a:r>
                <a:rPr lang="en-US" altLang="ja-JP" sz="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当日の施設内見学はコロナウィルスの影響によりありません。</a:t>
              </a:r>
              <a:endParaRPr lang="en-US" altLang="ja-JP" sz="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marL="14468">
                <a:spcBef>
                  <a:spcPts val="444"/>
                </a:spcBef>
              </a:pPr>
              <a:r>
                <a:rPr lang="ja-JP" altLang="en-US" sz="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　ご希望される方は、後日、個別での対応とさせていただきます</a:t>
              </a:r>
              <a:r>
                <a:rPr lang="ja-JP" altLang="en-US" sz="9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a:t>
              </a:r>
              <a:endParaRPr sz="9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153050" y="3128229"/>
            <a:ext cx="3377759" cy="1107996"/>
          </a:xfrm>
          <a:prstGeom prst="rect">
            <a:avLst/>
          </a:prstGeom>
          <a:noFill/>
        </p:spPr>
        <p:txBody>
          <a:bodyPr wrap="square" rtlCol="0">
            <a:spAutoFit/>
          </a:bodyPr>
          <a:lstStyle/>
          <a:p>
            <a:r>
              <a:rPr kumimoji="1" lang="ja-JP" altLang="en-US" sz="1400" dirty="0">
                <a:solidFill>
                  <a:srgbClr val="FF0000"/>
                </a:solidFill>
                <a:latin typeface="HGS創英角ｺﾞｼｯｸUB" panose="020B0900000000000000" pitchFamily="50" charset="-128"/>
                <a:ea typeface="HGS創英角ｺﾞｼｯｸUB" panose="020B0900000000000000" pitchFamily="50" charset="-128"/>
              </a:rPr>
              <a:t>・</a:t>
            </a:r>
            <a:r>
              <a:rPr kumimoji="1" lang="en-US" altLang="ja-JP" sz="1400" dirty="0">
                <a:solidFill>
                  <a:srgbClr val="FF0000"/>
                </a:solidFill>
                <a:latin typeface="HGS創英角ｺﾞｼｯｸUB" panose="020B0900000000000000" pitchFamily="50" charset="-128"/>
                <a:ea typeface="HGS創英角ｺﾞｼｯｸUB" panose="020B0900000000000000" pitchFamily="50" charset="-128"/>
              </a:rPr>
              <a:t>1</a:t>
            </a:r>
            <a:r>
              <a:rPr kumimoji="1" lang="ja-JP" altLang="en-US" sz="1400" dirty="0">
                <a:solidFill>
                  <a:srgbClr val="FF0000"/>
                </a:solidFill>
                <a:latin typeface="HGS創英角ｺﾞｼｯｸUB" panose="020B0900000000000000" pitchFamily="50" charset="-128"/>
                <a:ea typeface="HGS創英角ｺﾞｼｯｸUB" panose="020B0900000000000000" pitchFamily="50" charset="-128"/>
              </a:rPr>
              <a:t>回目</a:t>
            </a:r>
            <a:r>
              <a:rPr kumimoji="1" lang="en-US" altLang="ja-JP" sz="1400" dirty="0">
                <a:solidFill>
                  <a:srgbClr val="FF0000"/>
                </a:solidFill>
                <a:latin typeface="HGS創英角ｺﾞｼｯｸUB" panose="020B0900000000000000" pitchFamily="50" charset="-128"/>
                <a:ea typeface="HGS創英角ｺﾞｼｯｸUB" panose="020B0900000000000000" pitchFamily="50" charset="-128"/>
              </a:rPr>
              <a:t>10:00</a:t>
            </a:r>
            <a:r>
              <a:rPr kumimoji="1" lang="ja-JP" altLang="en-US"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2</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回目</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14:00</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　</a:t>
            </a:r>
            <a:endParaRPr lang="en-US" altLang="ja-JP" sz="1400"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000" dirty="0">
                <a:solidFill>
                  <a:srgbClr val="FF0000"/>
                </a:solidFill>
                <a:latin typeface="HGS創英角ｺﾞｼｯｸUB" panose="020B0900000000000000" pitchFamily="50" charset="-128"/>
                <a:ea typeface="HGS創英角ｺﾞｼｯｸUB" panose="020B0900000000000000" pitchFamily="50" charset="-128"/>
              </a:rPr>
              <a:t>オンライン説明会申し込みは</a:t>
            </a:r>
            <a:endParaRPr lang="en-US" altLang="ja-JP" sz="1000"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sz="1000" dirty="0">
                <a:solidFill>
                  <a:srgbClr val="FF0000"/>
                </a:solidFill>
                <a:latin typeface="HGS創英角ｺﾞｼｯｸUB" panose="020B0900000000000000" pitchFamily="50" charset="-128"/>
                <a:ea typeface="HGS創英角ｺﾞｼｯｸUB" panose="020B0900000000000000" pitchFamily="50" charset="-128"/>
              </a:rPr>
              <a:t>　リクナビからエントリー（</a:t>
            </a:r>
            <a:r>
              <a:rPr lang="en-US" altLang="ja-JP" sz="10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000" dirty="0">
                <a:solidFill>
                  <a:srgbClr val="FF0000"/>
                </a:solidFill>
                <a:latin typeface="HGS創英角ｺﾞｼｯｸUB" panose="020B0900000000000000" pitchFamily="50" charset="-128"/>
                <a:ea typeface="HGS創英角ｺﾞｼｯｸUB" panose="020B0900000000000000" pitchFamily="50" charset="-128"/>
              </a:rPr>
              <a:t>裏面参照ください）</a:t>
            </a:r>
            <a:endParaRPr lang="en-US" altLang="ja-JP" sz="1000" dirty="0">
              <a:solidFill>
                <a:srgbClr val="FF0000"/>
              </a:solidFill>
              <a:latin typeface="HGS創英角ｺﾞｼｯｸUB" panose="020B0900000000000000" pitchFamily="50" charset="-128"/>
              <a:ea typeface="HGS創英角ｺﾞｼｯｸUB" panose="020B0900000000000000" pitchFamily="50" charset="-128"/>
            </a:endParaRPr>
          </a:p>
          <a:p>
            <a:endParaRPr lang="en-US" altLang="ja-JP" sz="1400" dirty="0">
              <a:solidFill>
                <a:schemeClr val="accent1">
                  <a:lumMod val="75000"/>
                </a:schemeClr>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・それぞれ</a:t>
            </a:r>
            <a:r>
              <a:rPr lang="en-US" altLang="ja-JP" sz="14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14</a:t>
            </a:r>
            <a:r>
              <a:rPr lang="ja-JP" altLang="en-US" sz="14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30</a:t>
            </a:r>
            <a:r>
              <a:rPr lang="ja-JP" altLang="en-US" sz="14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a:t>
            </a:r>
            <a:r>
              <a:rPr lang="ja-JP" altLang="en-US" sz="10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（会場：アクセス参照）</a:t>
            </a:r>
            <a:endParaRPr kumimoji="1" lang="ja-JP" altLang="en-US" sz="1000" dirty="0">
              <a:solidFill>
                <a:schemeClr val="accent1">
                  <a:lumMod val="75000"/>
                </a:schemeClr>
              </a:solidFill>
              <a:latin typeface="HGS創英角ｺﾞｼｯｸUB" panose="020B0900000000000000" pitchFamily="50" charset="-128"/>
              <a:ea typeface="HGS創英角ｺﾞｼｯｸUB" panose="020B0900000000000000" pitchFamily="50" charset="-128"/>
            </a:endParaRPr>
          </a:p>
        </p:txBody>
      </p:sp>
      <p:sp>
        <p:nvSpPr>
          <p:cNvPr id="52" name="テキスト ボックス 51"/>
          <p:cNvSpPr txBox="1"/>
          <p:nvPr/>
        </p:nvSpPr>
        <p:spPr>
          <a:xfrm>
            <a:off x="83501" y="1680047"/>
            <a:ext cx="2783554" cy="1446550"/>
          </a:xfrm>
          <a:prstGeom prst="rect">
            <a:avLst/>
          </a:prstGeom>
          <a:noFill/>
        </p:spPr>
        <p:txBody>
          <a:bodyPr wrap="square" rtlCol="0">
            <a:spAutoFit/>
          </a:bodyPr>
          <a:lstStyle/>
          <a:p>
            <a:r>
              <a:rPr kumimoji="1" lang="ja-JP" altLang="en-US" sz="24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有料老人ホーム</a:t>
            </a:r>
            <a:r>
              <a:rPr kumimoji="1" lang="ja-JP" altLang="en-US" sz="16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で</a:t>
            </a:r>
            <a:r>
              <a:rPr kumimoji="1" lang="ja-JP" altLang="en-US" sz="24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一緒に働く仲間</a:t>
            </a:r>
            <a:endParaRPr kumimoji="1" lang="en-US" altLang="ja-JP" sz="24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4000" dirty="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大募集！</a:t>
            </a:r>
          </a:p>
        </p:txBody>
      </p:sp>
      <p:sp>
        <p:nvSpPr>
          <p:cNvPr id="53" name="テキスト ボックス 52"/>
          <p:cNvSpPr txBox="1"/>
          <p:nvPr/>
        </p:nvSpPr>
        <p:spPr>
          <a:xfrm>
            <a:off x="40335" y="1679643"/>
            <a:ext cx="2755853" cy="1446550"/>
          </a:xfrm>
          <a:prstGeom prst="rect">
            <a:avLst/>
          </a:prstGeom>
          <a:noFill/>
        </p:spPr>
        <p:txBody>
          <a:bodyPr wrap="square" rtlCol="0">
            <a:spAutoFit/>
          </a:bodyPr>
          <a:lstStyle/>
          <a:p>
            <a:r>
              <a:rPr kumimoji="1" lang="ja-JP" altLang="en-US" sz="24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有料老人ホーム</a:t>
            </a:r>
            <a:r>
              <a:rPr kumimoji="1"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で</a:t>
            </a:r>
            <a:r>
              <a:rPr kumimoji="1" lang="ja-JP" altLang="en-US" sz="24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一緒に働く仲間</a:t>
            </a:r>
            <a:endParaRPr kumimoji="1" lang="en-US" altLang="ja-JP" sz="240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a:p>
            <a:r>
              <a:rPr kumimoji="1" lang="ja-JP" altLang="en-US" sz="4000" dirty="0">
                <a:solidFill>
                  <a:srgbClr val="FF0000"/>
                </a:solidFill>
                <a:latin typeface="HGS創英角ｺﾞｼｯｸUB" panose="020B0900000000000000" pitchFamily="50" charset="-128"/>
                <a:ea typeface="HGS創英角ｺﾞｼｯｸUB" panose="020B0900000000000000" pitchFamily="50" charset="-128"/>
              </a:rPr>
              <a:t>大募集！</a:t>
            </a:r>
            <a:endParaRPr kumimoji="1"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59" name="テキスト ボックス 58"/>
          <p:cNvSpPr txBox="1"/>
          <p:nvPr/>
        </p:nvSpPr>
        <p:spPr>
          <a:xfrm>
            <a:off x="3193102" y="6397701"/>
            <a:ext cx="2406662" cy="430887"/>
          </a:xfrm>
          <a:prstGeom prst="rect">
            <a:avLst/>
          </a:prstGeom>
          <a:noFill/>
        </p:spPr>
        <p:txBody>
          <a:bodyPr wrap="square" rtlCol="0">
            <a:spAutoFit/>
          </a:bodyPr>
          <a:lstStyle/>
          <a:p>
            <a:r>
              <a:rPr lang="ja-JP" altLang="en-US" sz="800" dirty="0">
                <a:solidFill>
                  <a:schemeClr val="bg1"/>
                </a:solidFill>
                <a:latin typeface="HGS創英角ｺﾞｼｯｸUB" panose="020B0900000000000000" pitchFamily="50" charset="-128"/>
                <a:ea typeface="HGS創英角ｺﾞｼｯｸUB" panose="020B0900000000000000" pitchFamily="50" charset="-128"/>
              </a:rPr>
              <a:t>住宅型有料老人ホーム</a:t>
            </a:r>
            <a:r>
              <a:rPr lang="ja-JP" altLang="en-US" sz="1050" dirty="0">
                <a:solidFill>
                  <a:schemeClr val="bg1"/>
                </a:solidFill>
                <a:latin typeface="HGS創英角ｺﾞｼｯｸUB" panose="020B0900000000000000" pitchFamily="50" charset="-128"/>
                <a:ea typeface="HGS創英角ｺﾞｼｯｸUB" panose="020B0900000000000000" pitchFamily="50" charset="-128"/>
              </a:rPr>
              <a:t>コンソルテ新緑苑</a:t>
            </a:r>
            <a:endParaRPr lang="en-US" altLang="ja-JP" sz="1050" dirty="0">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800" dirty="0">
                <a:solidFill>
                  <a:schemeClr val="bg1"/>
                </a:solidFill>
                <a:latin typeface="HGS創英角ｺﾞｼｯｸUB" panose="020B0900000000000000" pitchFamily="50" charset="-128"/>
                <a:ea typeface="HGS創英角ｺﾞｼｯｸUB" panose="020B0900000000000000" pitchFamily="50" charset="-128"/>
              </a:rPr>
              <a:t>介護付き有料老人ホーム　</a:t>
            </a:r>
            <a:r>
              <a:rPr kumimoji="1" lang="ja-JP" altLang="en-US" sz="1050" dirty="0">
                <a:solidFill>
                  <a:schemeClr val="bg1"/>
                </a:solidFill>
                <a:latin typeface="HGS創英角ｺﾞｼｯｸUB" panose="020B0900000000000000" pitchFamily="50" charset="-128"/>
                <a:ea typeface="HGS創英角ｺﾞｼｯｸUB" panose="020B0900000000000000" pitchFamily="50" charset="-128"/>
              </a:rPr>
              <a:t>コンソルテ瀬田</a:t>
            </a:r>
          </a:p>
        </p:txBody>
      </p:sp>
      <p:sp>
        <p:nvSpPr>
          <p:cNvPr id="69" name="テキスト ボックス 68"/>
          <p:cNvSpPr txBox="1"/>
          <p:nvPr/>
        </p:nvSpPr>
        <p:spPr>
          <a:xfrm>
            <a:off x="18052" y="1290077"/>
            <a:ext cx="1410495" cy="430887"/>
          </a:xfrm>
          <a:prstGeom prst="rect">
            <a:avLst/>
          </a:prstGeom>
          <a:noFill/>
        </p:spPr>
        <p:txBody>
          <a:bodyPr wrap="square" rtlCol="0">
            <a:spAutoFit/>
          </a:bodyPr>
          <a:lstStyle/>
          <a:p>
            <a:r>
              <a:rPr lang="ja-JP" altLang="en-US" sz="1050" dirty="0">
                <a:solidFill>
                  <a:schemeClr val="bg1"/>
                </a:solidFill>
                <a:latin typeface="HGS創英角ｺﾞｼｯｸUB" panose="020B0900000000000000" pitchFamily="50" charset="-128"/>
                <a:ea typeface="HGS創英角ｺﾞｼｯｸUB" panose="020B0900000000000000" pitchFamily="50" charset="-128"/>
              </a:rPr>
              <a:t>コンソルテ</a:t>
            </a:r>
            <a:r>
              <a:rPr lang="ja-JP" altLang="en-US" sz="1050" dirty="0">
                <a:solidFill>
                  <a:schemeClr val="accent6"/>
                </a:solidFill>
                <a:latin typeface="HGS創英角ｺﾞｼｯｸUB" panose="020B0900000000000000" pitchFamily="50" charset="-128"/>
                <a:ea typeface="HGS創英角ｺﾞｼｯｸUB" panose="020B0900000000000000" pitchFamily="50" charset="-128"/>
              </a:rPr>
              <a:t>新緑苑</a:t>
            </a:r>
            <a:endParaRPr lang="en-US" altLang="ja-JP" sz="1050" dirty="0">
              <a:solidFill>
                <a:schemeClr val="accent6"/>
              </a:solidFill>
              <a:latin typeface="HGS創英角ｺﾞｼｯｸUB" panose="020B0900000000000000" pitchFamily="50" charset="-128"/>
              <a:ea typeface="HGS創英角ｺﾞｼｯｸUB" panose="020B0900000000000000" pitchFamily="50" charset="-128"/>
            </a:endParaRPr>
          </a:p>
          <a:p>
            <a:r>
              <a:rPr kumimoji="1" lang="ja-JP" altLang="en-US" sz="1050" dirty="0">
                <a:solidFill>
                  <a:schemeClr val="bg1"/>
                </a:solidFill>
                <a:latin typeface="HGS創英角ｺﾞｼｯｸUB" panose="020B0900000000000000" pitchFamily="50" charset="-128"/>
                <a:ea typeface="HGS創英角ｺﾞｼｯｸUB" panose="020B0900000000000000" pitchFamily="50" charset="-128"/>
              </a:rPr>
              <a:t>コンソルテ</a:t>
            </a:r>
            <a:r>
              <a:rPr kumimoji="1" lang="ja-JP" altLang="en-US" sz="1050" dirty="0">
                <a:solidFill>
                  <a:schemeClr val="accent2"/>
                </a:solidFill>
                <a:latin typeface="HGS創英角ｺﾞｼｯｸUB" panose="020B0900000000000000" pitchFamily="50" charset="-128"/>
                <a:ea typeface="HGS創英角ｺﾞｼｯｸUB" panose="020B0900000000000000" pitchFamily="50" charset="-128"/>
              </a:rPr>
              <a:t>瀬田</a:t>
            </a:r>
          </a:p>
        </p:txBody>
      </p:sp>
      <p:sp>
        <p:nvSpPr>
          <p:cNvPr id="70" name="テキスト ボックス 69"/>
          <p:cNvSpPr txBox="1"/>
          <p:nvPr/>
        </p:nvSpPr>
        <p:spPr>
          <a:xfrm>
            <a:off x="243794" y="3148223"/>
            <a:ext cx="3306899" cy="1200329"/>
          </a:xfrm>
          <a:prstGeom prst="rect">
            <a:avLst/>
          </a:prstGeom>
          <a:noFill/>
        </p:spPr>
        <p:txBody>
          <a:bodyPr wrap="square" rtlCol="0">
            <a:spAutoFit/>
          </a:bodyPr>
          <a:lstStyle/>
          <a:p>
            <a:r>
              <a:rPr kumimoji="1" lang="ja-JP" altLang="en-US" dirty="0">
                <a:ln w="3175">
                  <a:noFill/>
                </a:ln>
                <a:solidFill>
                  <a:srgbClr val="FF0000"/>
                </a:solidFill>
                <a:latin typeface="HGS創英角ｺﾞｼｯｸUB" panose="020B0900000000000000" pitchFamily="50" charset="-128"/>
                <a:ea typeface="HGS創英角ｺﾞｼｯｸUB" panose="020B0900000000000000" pitchFamily="50" charset="-128"/>
              </a:rPr>
              <a:t>オンライン職場説明会</a:t>
            </a:r>
            <a:endParaRPr kumimoji="1" lang="en-US" altLang="ja-JP" dirty="0">
              <a:ln w="3175">
                <a:noFill/>
              </a:ln>
              <a:solidFill>
                <a:srgbClr val="FF0000"/>
              </a:solidFill>
              <a:latin typeface="HGS創英角ｺﾞｼｯｸUB" panose="020B0900000000000000" pitchFamily="50" charset="-128"/>
              <a:ea typeface="HGS創英角ｺﾞｼｯｸUB" panose="020B0900000000000000" pitchFamily="50" charset="-128"/>
            </a:endParaRPr>
          </a:p>
          <a:p>
            <a:r>
              <a:rPr kumimoji="1" lang="en-US" altLang="ja-JP" dirty="0">
                <a:ln w="3175">
                  <a:noFill/>
                </a:ln>
                <a:solidFill>
                  <a:srgbClr val="FF0000"/>
                </a:solidFill>
                <a:latin typeface="HGS創英角ｺﾞｼｯｸUB" panose="020B0900000000000000" pitchFamily="50" charset="-128"/>
                <a:ea typeface="HGS創英角ｺﾞｼｯｸUB" panose="020B0900000000000000" pitchFamily="50" charset="-128"/>
              </a:rPr>
              <a:t>8/24</a:t>
            </a:r>
            <a:r>
              <a:rPr kumimoji="1" lang="ja-JP" altLang="en-US" dirty="0">
                <a:ln w="3175">
                  <a:noFill/>
                </a:ln>
                <a:solidFill>
                  <a:srgbClr val="FF0000"/>
                </a:solidFill>
                <a:latin typeface="HGS創英角ｺﾞｼｯｸUB" panose="020B0900000000000000" pitchFamily="50" charset="-128"/>
                <a:ea typeface="HGS創英角ｺﾞｼｯｸUB" panose="020B0900000000000000" pitchFamily="50" charset="-128"/>
              </a:rPr>
              <a:t>（月）～</a:t>
            </a:r>
            <a:r>
              <a:rPr kumimoji="1" lang="en-US" altLang="ja-JP" dirty="0">
                <a:ln w="3175">
                  <a:noFill/>
                </a:ln>
                <a:solidFill>
                  <a:srgbClr val="FF0000"/>
                </a:solidFill>
                <a:latin typeface="HGS創英角ｺﾞｼｯｸUB" panose="020B0900000000000000" pitchFamily="50" charset="-128"/>
                <a:ea typeface="HGS創英角ｺﾞｼｯｸUB" panose="020B0900000000000000" pitchFamily="50" charset="-128"/>
              </a:rPr>
              <a:t>8/28</a:t>
            </a:r>
            <a:r>
              <a:rPr kumimoji="1" lang="ja-JP" altLang="en-US" dirty="0">
                <a:ln w="3175">
                  <a:noFill/>
                </a:ln>
                <a:solidFill>
                  <a:srgbClr val="FF0000"/>
                </a:solidFill>
                <a:latin typeface="HGS創英角ｺﾞｼｯｸUB" panose="020B0900000000000000" pitchFamily="50" charset="-128"/>
                <a:ea typeface="HGS創英角ｺﾞｼｯｸUB" panose="020B0900000000000000" pitchFamily="50" charset="-128"/>
              </a:rPr>
              <a:t>（金）</a:t>
            </a:r>
            <a:endParaRPr kumimoji="1" lang="en-US" altLang="ja-JP" dirty="0">
              <a:ln w="3175">
                <a:noFill/>
              </a:ln>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rPr>
              <a:t>対面での職場説明会</a:t>
            </a:r>
            <a:endParaRPr lang="en-US" altLang="ja-JP"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endParaRPr>
          </a:p>
          <a:p>
            <a:r>
              <a:rPr kumimoji="1" lang="en-US" altLang="ja-JP"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rPr>
              <a:t>8/22</a:t>
            </a:r>
            <a:r>
              <a:rPr kumimoji="1" lang="ja-JP" altLang="en-US"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rPr>
              <a:t>（土）、</a:t>
            </a:r>
            <a:r>
              <a:rPr kumimoji="1" lang="en-US" altLang="ja-JP"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rPr>
              <a:t>8/29</a:t>
            </a:r>
            <a:r>
              <a:rPr kumimoji="1" lang="ja-JP" altLang="en-US"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rPr>
              <a:t>（土）</a:t>
            </a:r>
            <a:endParaRPr kumimoji="1" lang="en-US" altLang="ja-JP" dirty="0">
              <a:ln w="3175">
                <a:noFill/>
              </a:ln>
              <a:solidFill>
                <a:schemeClr val="accent1">
                  <a:lumMod val="75000"/>
                </a:schemeClr>
              </a:solidFill>
              <a:latin typeface="HGS創英角ｺﾞｼｯｸUB" panose="020B0900000000000000" pitchFamily="50" charset="-128"/>
              <a:ea typeface="HGS創英角ｺﾞｼｯｸUB" panose="020B0900000000000000" pitchFamily="50" charset="-128"/>
            </a:endParaRPr>
          </a:p>
        </p:txBody>
      </p:sp>
      <p:sp>
        <p:nvSpPr>
          <p:cNvPr id="8" name="円形吹き出し 7"/>
          <p:cNvSpPr/>
          <p:nvPr/>
        </p:nvSpPr>
        <p:spPr>
          <a:xfrm>
            <a:off x="8140180" y="951461"/>
            <a:ext cx="1691175" cy="889492"/>
          </a:xfrm>
          <a:prstGeom prst="wedgeEllipseCallout">
            <a:avLst>
              <a:gd name="adj1" fmla="val -61308"/>
              <a:gd name="adj2" fmla="val -113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latin typeface="HGP創英角ﾎﾟｯﾌﾟ体" panose="040B0A00000000000000" pitchFamily="50" charset="-128"/>
                <a:ea typeface="HGP創英角ﾎﾟｯﾌﾟ体" panose="040B0A00000000000000" pitchFamily="50" charset="-128"/>
              </a:rPr>
              <a:t>これから益々必要とされるお仕事です！！</a:t>
            </a:r>
          </a:p>
        </p:txBody>
      </p:sp>
      <p:sp>
        <p:nvSpPr>
          <p:cNvPr id="71" name="テキスト ボックス 70"/>
          <p:cNvSpPr txBox="1"/>
          <p:nvPr/>
        </p:nvSpPr>
        <p:spPr>
          <a:xfrm>
            <a:off x="7499338" y="5888654"/>
            <a:ext cx="2406662" cy="523220"/>
          </a:xfrm>
          <a:prstGeom prst="rect">
            <a:avLst/>
          </a:prstGeom>
          <a:noFill/>
        </p:spPr>
        <p:txBody>
          <a:bodyPr wrap="square" rtlCol="0">
            <a:spAutoFit/>
          </a:bodyPr>
          <a:lstStyle/>
          <a:p>
            <a:pPr algn="ctr"/>
            <a:r>
              <a:rPr kumimoji="1" lang="ja-JP" altLang="en-US" sz="1000" dirty="0">
                <a:solidFill>
                  <a:srgbClr val="FF0000"/>
                </a:solidFill>
                <a:latin typeface="HGS創英角ｺﾞｼｯｸUB" panose="020B0900000000000000" pitchFamily="50" charset="-128"/>
                <a:ea typeface="HGS創英角ｺﾞｼｯｸUB" panose="020B0900000000000000" pitchFamily="50" charset="-128"/>
              </a:rPr>
              <a:t>会場：コンソルテリハビリデイ</a:t>
            </a:r>
            <a:endParaRPr kumimoji="1" lang="en-US" altLang="ja-JP" sz="1000" dirty="0">
              <a:solidFill>
                <a:srgbClr val="FF0000"/>
              </a:solidFill>
              <a:latin typeface="HGS創英角ｺﾞｼｯｸUB" panose="020B0900000000000000" pitchFamily="50" charset="-128"/>
              <a:ea typeface="HGS創英角ｺﾞｼｯｸUB" panose="020B0900000000000000" pitchFamily="50" charset="-128"/>
            </a:endParaRPr>
          </a:p>
          <a:p>
            <a:r>
              <a:rPr kumimoji="1"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コンソルテ瀬田の隣の建物となります。</a:t>
            </a:r>
            <a:endParaRPr kumimoji="1" lang="en-US" altLang="ja-JP" sz="9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a:p>
            <a:r>
              <a:rPr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当日はコンソルテ瀬田受付へお越し下さい</a:t>
            </a:r>
            <a:endParaRPr kumimoji="1" lang="ja-JP" altLang="en-US" sz="9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pic>
        <p:nvPicPr>
          <p:cNvPr id="60" name="図 59"/>
          <p:cNvPicPr/>
          <p:nvPr/>
        </p:nvPicPr>
        <p:blipFill rotWithShape="1">
          <a:blip r:embed="rId9"/>
          <a:srcRect l="11832" t="37970" r="60428" b="27795"/>
          <a:stretch/>
        </p:blipFill>
        <p:spPr bwMode="auto">
          <a:xfrm>
            <a:off x="7658588" y="4630444"/>
            <a:ext cx="2125071" cy="1276095"/>
          </a:xfrm>
          <a:prstGeom prst="rect">
            <a:avLst/>
          </a:prstGeom>
          <a:ln w="3175">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id="{4088AFE8-DD77-40C9-9378-6144499A2527}"/>
              </a:ext>
            </a:extLst>
          </p:cNvPr>
          <p:cNvSpPr/>
          <p:nvPr/>
        </p:nvSpPr>
        <p:spPr>
          <a:xfrm>
            <a:off x="83501" y="103739"/>
            <a:ext cx="7731821" cy="400110"/>
          </a:xfrm>
          <a:prstGeom prst="rect">
            <a:avLst/>
          </a:prstGeom>
          <a:noFill/>
        </p:spPr>
        <p:txBody>
          <a:bodyPr wrap="square" lIns="91440" tIns="45720" rIns="91440" bIns="45720">
            <a:spAutoFit/>
          </a:bodyPr>
          <a:lstStyle/>
          <a:p>
            <a:r>
              <a:rPr lang="ja-JP" altLang="en-US" sz="2000" b="0" cap="none" spc="0" dirty="0">
                <a:ln w="0"/>
                <a:solidFill>
                  <a:srgbClr val="FF0000"/>
                </a:solidFill>
                <a:effectLst>
                  <a:outerShdw blurRad="38100" dist="19050" dir="2700000" algn="tl" rotWithShape="0">
                    <a:schemeClr val="dk1">
                      <a:alpha val="40000"/>
                    </a:schemeClr>
                  </a:outerShdw>
                </a:effectLst>
                <a:latin typeface="CRPＣ＆Ｇブーケ" panose="02000600000000000000" pitchFamily="2" charset="-128"/>
                <a:ea typeface="CRPＣ＆Ｇブーケ" panose="02000600000000000000" pitchFamily="2" charset="-128"/>
              </a:rPr>
              <a:t>トータルケアライフ株式会社</a:t>
            </a:r>
          </a:p>
        </p:txBody>
      </p:sp>
    </p:spTree>
    <p:extLst>
      <p:ext uri="{BB962C8B-B14F-4D97-AF65-F5344CB8AC3E}">
        <p14:creationId xmlns:p14="http://schemas.microsoft.com/office/powerpoint/2010/main" val="277161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85B712D-8B8D-4E61-9CFE-1C7898EE2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003" y="258251"/>
            <a:ext cx="1093161" cy="1093161"/>
          </a:xfrm>
          <a:prstGeom prst="rect">
            <a:avLst/>
          </a:prstGeom>
        </p:spPr>
      </p:pic>
      <p:pic>
        <p:nvPicPr>
          <p:cNvPr id="122" name="図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 y="11537"/>
            <a:ext cx="4102471" cy="2739539"/>
          </a:xfrm>
          <a:prstGeom prst="rect">
            <a:avLst/>
          </a:prstGeom>
        </p:spPr>
      </p:pic>
      <p:sp>
        <p:nvSpPr>
          <p:cNvPr id="120" name="正方形/長方形 119"/>
          <p:cNvSpPr/>
          <p:nvPr/>
        </p:nvSpPr>
        <p:spPr>
          <a:xfrm>
            <a:off x="8271746" y="1439300"/>
            <a:ext cx="1552548" cy="13226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4099215" y="-143208"/>
            <a:ext cx="4122617" cy="29033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7436511" y="3685697"/>
            <a:ext cx="2416201" cy="2981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4965991" y="3670447"/>
            <a:ext cx="2416201" cy="29475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498297" y="3670328"/>
            <a:ext cx="2416201" cy="2987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1734" y="3678768"/>
            <a:ext cx="2416201" cy="29818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4"/>
          <a:srcRect b="60441"/>
          <a:stretch/>
        </p:blipFill>
        <p:spPr>
          <a:xfrm>
            <a:off x="-22174" y="6355084"/>
            <a:ext cx="9874885" cy="623870"/>
          </a:xfrm>
          <a:prstGeom prst="rect">
            <a:avLst/>
          </a:prstGeom>
        </p:spPr>
      </p:pic>
      <p:sp>
        <p:nvSpPr>
          <p:cNvPr id="3" name="正方形/長方形 2"/>
          <p:cNvSpPr/>
          <p:nvPr/>
        </p:nvSpPr>
        <p:spPr>
          <a:xfrm>
            <a:off x="53288" y="6440406"/>
            <a:ext cx="816908" cy="31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rPr>
              <a:t>お問合せ</a:t>
            </a:r>
            <a:endParaRPr kumimoji="1" lang="en-US" altLang="ja-JP"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870196" y="6430671"/>
            <a:ext cx="2454939" cy="438582"/>
          </a:xfrm>
          <a:prstGeom prst="rect">
            <a:avLst/>
          </a:prstGeom>
          <a:noFill/>
        </p:spPr>
        <p:txBody>
          <a:bodyPr wrap="square" rtlCol="0">
            <a:spAutoFit/>
          </a:bodyPr>
          <a:lstStyle/>
          <a:p>
            <a:r>
              <a:rPr kumimoji="1" lang="ja-JP" altLang="en-US"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トータルケアライフ株式会社</a:t>
            </a:r>
            <a:endParaRPr kumimoji="1" lang="en-US" altLang="ja-JP" sz="120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a:p>
            <a:r>
              <a:rPr lang="ja-JP" altLang="en-US" sz="1050" dirty="0">
                <a:solidFill>
                  <a:schemeClr val="accent2">
                    <a:lumMod val="50000"/>
                  </a:schemeClr>
                </a:solidFill>
                <a:latin typeface="HGS創英角ｺﾞｼｯｸUB" panose="020B0900000000000000" pitchFamily="50" charset="-128"/>
                <a:ea typeface="HGS創英角ｺﾞｼｯｸUB" panose="020B0900000000000000" pitchFamily="50" charset="-128"/>
              </a:rPr>
              <a:t>　　滋賀県大津市大江</a:t>
            </a:r>
            <a:r>
              <a:rPr lang="en-US" altLang="ja-JP" sz="1050" dirty="0">
                <a:solidFill>
                  <a:schemeClr val="accent2">
                    <a:lumMod val="50000"/>
                  </a:schemeClr>
                </a:solidFill>
                <a:latin typeface="HGS創英角ｺﾞｼｯｸUB" panose="020B0900000000000000" pitchFamily="50" charset="-128"/>
                <a:ea typeface="HGS創英角ｺﾞｼｯｸUB" panose="020B0900000000000000" pitchFamily="50" charset="-128"/>
              </a:rPr>
              <a:t>1-3-20</a:t>
            </a:r>
            <a:endParaRPr kumimoji="1" lang="ja-JP" altLang="en-US" sz="105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5" name="正方形/長方形 4"/>
          <p:cNvSpPr/>
          <p:nvPr/>
        </p:nvSpPr>
        <p:spPr>
          <a:xfrm>
            <a:off x="5735275" y="6500568"/>
            <a:ext cx="877631" cy="31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rPr>
              <a:t>お申込み</a:t>
            </a:r>
            <a:endParaRPr kumimoji="1" lang="en-US" altLang="ja-JP" sz="1200" b="1"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6664150" y="6461468"/>
            <a:ext cx="3268877" cy="375823"/>
          </a:xfrm>
          <a:prstGeom prst="rect">
            <a:avLst/>
          </a:prstGeom>
          <a:noFill/>
        </p:spPr>
        <p:txBody>
          <a:bodyPr wrap="square" rtlCol="0">
            <a:spAutoFit/>
          </a:bodyPr>
          <a:lstStyle/>
          <a:p>
            <a:r>
              <a:rPr kumimoji="1" lang="en-US" altLang="ja-JP" b="1" dirty="0">
                <a:ln w="12700">
                  <a:solidFill>
                    <a:srgbClr val="FF0000"/>
                  </a:solidFill>
                </a:ln>
                <a:solidFill>
                  <a:srgbClr val="FF0000"/>
                </a:solidFill>
                <a:latin typeface="HGS創英角ｺﾞｼｯｸUB" panose="020B0900000000000000" pitchFamily="50" charset="-128"/>
                <a:ea typeface="HGS創英角ｺﾞｼｯｸUB" panose="020B0900000000000000" pitchFamily="50" charset="-128"/>
              </a:rPr>
              <a:t>0120-185-789</a:t>
            </a:r>
            <a:r>
              <a:rPr kumimoji="1" lang="en-US" altLang="ja-JP" dirty="0">
                <a:solidFill>
                  <a:schemeClr val="accent2">
                    <a:lumMod val="50000"/>
                  </a:schemeClr>
                </a:solidFill>
                <a:latin typeface="HGS創英角ｺﾞｼｯｸUB" panose="020B0900000000000000" pitchFamily="50" charset="-128"/>
                <a:ea typeface="HGS創英角ｺﾞｼｯｸUB" panose="020B0900000000000000" pitchFamily="50" charset="-128"/>
              </a:rPr>
              <a:t> </a:t>
            </a:r>
            <a:r>
              <a:rPr kumimoji="1" lang="en-US" altLang="ja-JP"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a:t>
            </a:r>
            <a:r>
              <a:rPr kumimoji="1" lang="ja-JP" altLang="en-US"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担当：鈴井</a:t>
            </a:r>
            <a:r>
              <a:rPr kumimoji="1" lang="en-US" altLang="ja-JP" sz="12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a:t>
            </a:r>
            <a:endParaRPr kumimoji="1" lang="ja-JP" altLang="en-US" sz="120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33960" y="4826907"/>
            <a:ext cx="2380546" cy="738664"/>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施設で働いてみてどうですか？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新緑苑は開設から</a:t>
            </a:r>
            <a:r>
              <a:rPr lang="en-US" altLang="ja-JP" sz="700" dirty="0">
                <a:solidFill>
                  <a:schemeClr val="accent2">
                    <a:lumMod val="50000"/>
                  </a:schemeClr>
                </a:solidFill>
                <a:latin typeface="メイリオ" panose="020B0604030504040204" pitchFamily="50" charset="-128"/>
                <a:ea typeface="メイリオ" panose="020B0604030504040204" pitchFamily="50" charset="-128"/>
              </a:rPr>
              <a:t>4</a:t>
            </a: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年と新しい施設。施設の特徴を活かした介護環境・景観の良さは、ご入居者様だけでなく働く職員にとっても気持ちが良い環境です。また、ご入居者様一人一人と関わる時間もあり、信頼関係が生まれることを実感しています。</a:t>
            </a:r>
          </a:p>
        </p:txBody>
      </p:sp>
      <p:sp>
        <p:nvSpPr>
          <p:cNvPr id="21" name="テキスト ボックス 20"/>
          <p:cNvSpPr txBox="1"/>
          <p:nvPr/>
        </p:nvSpPr>
        <p:spPr>
          <a:xfrm>
            <a:off x="5423" y="5564335"/>
            <a:ext cx="2477836" cy="846386"/>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今後の目標はなんですか？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入職のきっかけは、それ程大きな事ではありません。しかし、「自分もそうなりたい。一緒に働きたい。」と感じることの出来る仕事は少ないと思います。今は、「職業訓練や実習に来られた方に、ここで一緒に働きたい。」と感じて頂けるように「私が運を繋げる番に。」になんて事を考えたりしています。</a:t>
            </a:r>
          </a:p>
        </p:txBody>
      </p:sp>
      <p:sp>
        <p:nvSpPr>
          <p:cNvPr id="22" name="テキスト ボックス 21"/>
          <p:cNvSpPr txBox="1"/>
          <p:nvPr/>
        </p:nvSpPr>
        <p:spPr>
          <a:xfrm>
            <a:off x="56772" y="4582607"/>
            <a:ext cx="2123758"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I</a:t>
            </a:r>
            <a:r>
              <a:rPr lang="ja-JP" altLang="en-US" sz="1400" b="1" dirty="0">
                <a:latin typeface="メイリオ" panose="020B0604030504040204" pitchFamily="50" charset="-128"/>
                <a:ea typeface="メイリオ" panose="020B0604030504040204" pitchFamily="50" charset="-128"/>
              </a:rPr>
              <a:t>さん（介護職）</a:t>
            </a:r>
            <a:endParaRPr kumimoji="1" lang="ja-JP" altLang="en-US" sz="1400" b="1"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2510962" y="4817847"/>
            <a:ext cx="2249607" cy="738664"/>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施設で働いてみてどうですか？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点滴や処置等に追われることが多い療養に比べ、コンソルテ新緑苑は生活の場を大切にしています。ゆっくりした時間の流れを感じ、一人一人と向き合うことや人生の大先輩から今後の人生について考え・学ぶことを深めています。</a:t>
            </a:r>
            <a:endParaRPr kumimoji="1" lang="ja-JP" altLang="en-US" sz="7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2524530" y="5521827"/>
            <a:ext cx="2260396" cy="846386"/>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今後の目標はなんですか？</a:t>
            </a:r>
            <a:endParaRPr lang="ja-JP" altLang="ja-JP" sz="700" dirty="0">
              <a:solidFill>
                <a:schemeClr val="accent2">
                  <a:lumMod val="50000"/>
                </a:schemeClr>
              </a:solidFill>
              <a:latin typeface="メイリオ" panose="020B0604030504040204" pitchFamily="50" charset="-128"/>
              <a:ea typeface="メイリオ" panose="020B0604030504040204" pitchFamily="50" charset="-128"/>
            </a:endParaRP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複雑な業務や要望がある介護現場では特に感じやすいと思いますが、ストレスを感じないのではなく、残りの時間で上手く解消できる人が“充実”という言葉を使います。私達職員が元気な笑顔を見せなければ入居者様は幸せを感じることは少ないと思いませんか？私は“充実”する方法を考えています。</a:t>
            </a:r>
          </a:p>
        </p:txBody>
      </p:sp>
      <p:sp>
        <p:nvSpPr>
          <p:cNvPr id="27" name="テキスト ボックス 26"/>
          <p:cNvSpPr txBox="1"/>
          <p:nvPr/>
        </p:nvSpPr>
        <p:spPr>
          <a:xfrm>
            <a:off x="3923789" y="3728618"/>
            <a:ext cx="882040" cy="954107"/>
          </a:xfrm>
          <a:prstGeom prst="rect">
            <a:avLst/>
          </a:prstGeom>
          <a:solidFill>
            <a:schemeClr val="bg1"/>
          </a:solidFill>
        </p:spPr>
        <p:txBody>
          <a:bodyPr wrap="square" rtlCol="0">
            <a:spAutoFit/>
          </a:bodyPr>
          <a:lstStyle/>
          <a:p>
            <a:pPr algn="ctr"/>
            <a:r>
              <a:rPr lang="ja-JP" altLang="en-US" sz="700" dirty="0">
                <a:solidFill>
                  <a:schemeClr val="accent2">
                    <a:lumMod val="50000"/>
                  </a:schemeClr>
                </a:solidFill>
              </a:rPr>
              <a:t>私のシフト予定</a:t>
            </a: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月・・・日勤火・・・日勤水・・・休み木・・・休み金・・・日勤土・・・日勤</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日・・・休み</a:t>
            </a:r>
          </a:p>
        </p:txBody>
      </p:sp>
      <p:sp>
        <p:nvSpPr>
          <p:cNvPr id="28" name="テキスト ボックス 27"/>
          <p:cNvSpPr txBox="1"/>
          <p:nvPr/>
        </p:nvSpPr>
        <p:spPr>
          <a:xfrm>
            <a:off x="2536128" y="4588494"/>
            <a:ext cx="2099126"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S</a:t>
            </a:r>
            <a:r>
              <a:rPr lang="ja-JP" altLang="en-US" sz="1400" b="1" dirty="0">
                <a:latin typeface="メイリオ" panose="020B0604030504040204" pitchFamily="50" charset="-128"/>
                <a:ea typeface="メイリオ" panose="020B0604030504040204" pitchFamily="50" charset="-128"/>
              </a:rPr>
              <a:t>さん（看護職）</a:t>
            </a:r>
            <a:endParaRPr kumimoji="1" lang="ja-JP" altLang="en-US" sz="1400" b="1"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001271" y="4858452"/>
            <a:ext cx="2367060" cy="630942"/>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施設で働いてみてどうですか？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日々の忙しさや行事の計画等で大変な時もありますが、入居者様の笑顔にやりがいや達成感を感じています。職員同士の人間関係も良いので相談等も話しやすく働きやすい環境だと思います。</a:t>
            </a:r>
          </a:p>
        </p:txBody>
      </p:sp>
      <p:sp>
        <p:nvSpPr>
          <p:cNvPr id="31" name="テキスト ボックス 30"/>
          <p:cNvSpPr txBox="1"/>
          <p:nvPr/>
        </p:nvSpPr>
        <p:spPr>
          <a:xfrm>
            <a:off x="5010222" y="5559261"/>
            <a:ext cx="2349158" cy="738664"/>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今後の目標はなんですか？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フロア異動が決まっているので新しく出会う入居者様と良い信頼関係を築いて、安心して介助を受けて頂けるようにしたいです。また、レクリエーション委員会に入っているので入居者様に楽しい時間を提供できるように頑張っていきたいです。</a:t>
            </a:r>
            <a:endParaRPr kumimoji="1" lang="ja-JP" altLang="en-US" sz="7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412518" y="3730751"/>
            <a:ext cx="904477" cy="954107"/>
          </a:xfrm>
          <a:prstGeom prst="rect">
            <a:avLst/>
          </a:prstGeom>
          <a:solidFill>
            <a:schemeClr val="bg1"/>
          </a:solidFill>
        </p:spPr>
        <p:txBody>
          <a:bodyPr wrap="square" rtlCol="0">
            <a:spAutoFit/>
          </a:bodyPr>
          <a:lstStyle/>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　</a:t>
            </a:r>
            <a:r>
              <a:rPr lang="ja-JP" altLang="en-US" sz="700" dirty="0">
                <a:solidFill>
                  <a:schemeClr val="accent2">
                    <a:lumMod val="50000"/>
                  </a:schemeClr>
                </a:solidFill>
                <a:latin typeface="メイリオ" panose="020B0604030504040204" pitchFamily="50" charset="-128"/>
                <a:ea typeface="メイリオ" panose="020B0604030504040204" pitchFamily="50" charset="-128"/>
              </a:rPr>
              <a:t>私のシフト予定</a:t>
            </a: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月・・・早出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火・・・遅出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水・・夜勤入</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木・・夜勤明</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金・・・公休</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土・・・早出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日・・・公休</a:t>
            </a:r>
          </a:p>
        </p:txBody>
      </p:sp>
      <p:sp>
        <p:nvSpPr>
          <p:cNvPr id="33" name="テキスト ボックス 32"/>
          <p:cNvSpPr txBox="1"/>
          <p:nvPr/>
        </p:nvSpPr>
        <p:spPr>
          <a:xfrm>
            <a:off x="5012356" y="4572892"/>
            <a:ext cx="2114515"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Y</a:t>
            </a:r>
            <a:r>
              <a:rPr lang="ja-JP" altLang="en-US" sz="1400" b="1" dirty="0">
                <a:latin typeface="メイリオ" panose="020B0604030504040204" pitchFamily="50" charset="-128"/>
                <a:ea typeface="メイリオ" panose="020B0604030504040204" pitchFamily="50" charset="-128"/>
              </a:rPr>
              <a:t>さん（介護職）</a:t>
            </a:r>
            <a:endParaRPr kumimoji="1" lang="ja-JP" altLang="en-US" sz="1400"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7452560" y="4845976"/>
            <a:ext cx="2420880" cy="630942"/>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施設で働いてみてどうですか？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入居者様に満足してもらえるよう他の職員と一緒に考え準備したレクリエーションを「ありがとう！楽しかった！！」と言ってもらえた時は、協力的なチームワークと入居者様のあたたかさに喜びを感じてます。</a:t>
            </a:r>
          </a:p>
        </p:txBody>
      </p:sp>
      <p:sp>
        <p:nvSpPr>
          <p:cNvPr id="36" name="テキスト ボックス 35"/>
          <p:cNvSpPr txBox="1"/>
          <p:nvPr/>
        </p:nvSpPr>
        <p:spPr>
          <a:xfrm>
            <a:off x="7433685" y="5581187"/>
            <a:ext cx="2409694" cy="738664"/>
          </a:xfrm>
          <a:prstGeom prst="rect">
            <a:avLst/>
          </a:prstGeom>
          <a:noFill/>
        </p:spPr>
        <p:txBody>
          <a:bodyPr wrap="square" rtlCol="0">
            <a:spAutoFit/>
          </a:bodyPr>
          <a:lstStyle/>
          <a:p>
            <a:r>
              <a:rPr lang="ja-JP" altLang="ja-JP" sz="700" b="1" u="sng" dirty="0">
                <a:solidFill>
                  <a:schemeClr val="accent2">
                    <a:lumMod val="50000"/>
                  </a:schemeClr>
                </a:solidFill>
                <a:latin typeface="メイリオ" panose="020B0604030504040204" pitchFamily="50" charset="-128"/>
                <a:ea typeface="メイリオ" panose="020B0604030504040204" pitchFamily="50" charset="-128"/>
              </a:rPr>
              <a:t>今後の目標はなんですか？</a:t>
            </a:r>
          </a:p>
          <a:p>
            <a:r>
              <a:rPr lang="ja-JP" altLang="ja-JP" sz="700" dirty="0">
                <a:solidFill>
                  <a:schemeClr val="accent2">
                    <a:lumMod val="50000"/>
                  </a:schemeClr>
                </a:solidFill>
                <a:latin typeface="メイリオ" panose="020B0604030504040204" pitchFamily="50" charset="-128"/>
                <a:ea typeface="メイリオ" panose="020B0604030504040204" pitchFamily="50" charset="-128"/>
              </a:rPr>
              <a:t>介護の仕事は人の命に関わる責任が重く精神的負担もありますが、人の人生に深く関わる事が出来るやりがいのある魅力的な仕事だと伝えていきたいです。入居者様が安心して生活できる場所、職員が働きやすい環境作りを目標に努めたいです。</a:t>
            </a:r>
          </a:p>
        </p:txBody>
      </p:sp>
      <p:sp>
        <p:nvSpPr>
          <p:cNvPr id="37" name="テキスト ボックス 36"/>
          <p:cNvSpPr txBox="1"/>
          <p:nvPr/>
        </p:nvSpPr>
        <p:spPr>
          <a:xfrm>
            <a:off x="8919747" y="3719682"/>
            <a:ext cx="867653" cy="954107"/>
          </a:xfrm>
          <a:prstGeom prst="rect">
            <a:avLst/>
          </a:prstGeom>
          <a:solidFill>
            <a:schemeClr val="bg1"/>
          </a:solidFill>
        </p:spPr>
        <p:txBody>
          <a:bodyPr wrap="square" rtlCol="0">
            <a:spAutoFit/>
          </a:bodyPr>
          <a:lstStyle/>
          <a:p>
            <a:pPr algn="ctr"/>
            <a:r>
              <a:rPr lang="ja-JP" altLang="en-US" sz="700" dirty="0">
                <a:solidFill>
                  <a:schemeClr val="accent2">
                    <a:lumMod val="50000"/>
                  </a:schemeClr>
                </a:solidFill>
                <a:latin typeface="メイリオ" panose="020B0604030504040204" pitchFamily="50" charset="-128"/>
                <a:ea typeface="メイリオ" panose="020B0604030504040204" pitchFamily="50" charset="-128"/>
              </a:rPr>
              <a:t>私のシフト予定</a:t>
            </a: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月・・・早出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火・・・遅出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水・・・遅出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木・・・公休</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金・・夜勤入</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土・・夜勤明</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日・・・公休</a:t>
            </a:r>
          </a:p>
        </p:txBody>
      </p:sp>
      <p:sp>
        <p:nvSpPr>
          <p:cNvPr id="38" name="テキスト ボックス 37"/>
          <p:cNvSpPr txBox="1"/>
          <p:nvPr/>
        </p:nvSpPr>
        <p:spPr>
          <a:xfrm>
            <a:off x="7524427" y="4565275"/>
            <a:ext cx="2081496"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M</a:t>
            </a:r>
            <a:r>
              <a:rPr lang="ja-JP" altLang="en-US" sz="1400" b="1" dirty="0">
                <a:latin typeface="メイリオ" panose="020B0604030504040204" pitchFamily="50" charset="-128"/>
                <a:ea typeface="メイリオ" panose="020B0604030504040204" pitchFamily="50" charset="-128"/>
              </a:rPr>
              <a:t>さん（介護職）</a:t>
            </a:r>
            <a:endParaRPr kumimoji="1" lang="ja-JP" altLang="en-US" sz="14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498935" y="3722365"/>
            <a:ext cx="892440" cy="954107"/>
          </a:xfrm>
          <a:prstGeom prst="rect">
            <a:avLst/>
          </a:prstGeom>
          <a:solidFill>
            <a:schemeClr val="bg1"/>
          </a:solidFill>
        </p:spPr>
        <p:txBody>
          <a:bodyPr wrap="square" rtlCol="0">
            <a:spAutoFit/>
          </a:bodyPr>
          <a:lstStyle/>
          <a:p>
            <a:pPr algn="ctr"/>
            <a:r>
              <a:rPr lang="ja-JP" altLang="en-US" sz="700" dirty="0">
                <a:solidFill>
                  <a:schemeClr val="accent2">
                    <a:lumMod val="50000"/>
                  </a:schemeClr>
                </a:solidFill>
                <a:latin typeface="メイリオ" panose="020B0604030504040204" pitchFamily="50" charset="-128"/>
                <a:ea typeface="メイリオ" panose="020B0604030504040204" pitchFamily="50" charset="-128"/>
              </a:rPr>
              <a:t>私のシフト予定</a:t>
            </a: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月・・・早出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火・・・遅出</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水・・・夜勤</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木・・・明け</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金・・・休み</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土・・・休み</a:t>
            </a:r>
          </a:p>
          <a:p>
            <a:pPr algn="ctr"/>
            <a:r>
              <a:rPr lang="ja-JP" altLang="ja-JP" sz="700" dirty="0">
                <a:solidFill>
                  <a:schemeClr val="accent2">
                    <a:lumMod val="50000"/>
                  </a:schemeClr>
                </a:solidFill>
                <a:latin typeface="メイリオ" panose="020B0604030504040204" pitchFamily="50" charset="-128"/>
                <a:ea typeface="メイリオ" panose="020B0604030504040204" pitchFamily="50" charset="-128"/>
              </a:rPr>
              <a:t>日・・・日勤</a:t>
            </a:r>
          </a:p>
        </p:txBody>
      </p:sp>
      <p:pic>
        <p:nvPicPr>
          <p:cNvPr id="44" name="図 43"/>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0260" t="16858" r="12854"/>
          <a:stretch/>
        </p:blipFill>
        <p:spPr>
          <a:xfrm>
            <a:off x="5098318" y="3756074"/>
            <a:ext cx="844552" cy="799838"/>
          </a:xfrm>
          <a:prstGeom prst="rect">
            <a:avLst/>
          </a:prstGeom>
          <a:ln>
            <a:solidFill>
              <a:schemeClr val="tx1"/>
            </a:solidFill>
          </a:ln>
        </p:spPr>
      </p:pic>
      <p:pic>
        <p:nvPicPr>
          <p:cNvPr id="46" name="図 45"/>
          <p:cNvPicPr/>
          <p:nvPr/>
        </p:nvPicPr>
        <p:blipFill rotWithShape="1">
          <a:blip r:embed="rId7" cstate="print">
            <a:extLst>
              <a:ext uri="{28A0092B-C50C-407E-A947-70E740481C1C}">
                <a14:useLocalDpi xmlns:a14="http://schemas.microsoft.com/office/drawing/2010/main" val="0"/>
              </a:ext>
            </a:extLst>
          </a:blip>
          <a:srcRect l="16742" t="18184" r="49481" b="39295"/>
          <a:stretch/>
        </p:blipFill>
        <p:spPr bwMode="auto">
          <a:xfrm>
            <a:off x="7611107" y="3744888"/>
            <a:ext cx="794252" cy="813369"/>
          </a:xfrm>
          <a:prstGeom prst="rect">
            <a:avLst/>
          </a:prstGeom>
          <a:ln>
            <a:solidFill>
              <a:schemeClr val="tx1"/>
            </a:solidFill>
          </a:ln>
          <a:extLst>
            <a:ext uri="{53640926-AAD7-44D8-BBD7-CCE9431645EC}">
              <a14:shadowObscured xmlns:a14="http://schemas.microsoft.com/office/drawing/2010/main"/>
            </a:ext>
          </a:extLst>
        </p:spPr>
      </p:pic>
      <p:sp>
        <p:nvSpPr>
          <p:cNvPr id="54" name="object 97"/>
          <p:cNvSpPr txBox="1"/>
          <p:nvPr/>
        </p:nvSpPr>
        <p:spPr>
          <a:xfrm>
            <a:off x="4725289" y="219114"/>
            <a:ext cx="3475259" cy="2157001"/>
          </a:xfrm>
          <a:prstGeom prst="rect">
            <a:avLst/>
          </a:prstGeom>
        </p:spPr>
        <p:txBody>
          <a:bodyPr vert="horz" wrap="square" lIns="0" tIns="13335" rIns="0" bIns="0" rtlCol="0">
            <a:spAutoFit/>
          </a:bodyPr>
          <a:lstStyle/>
          <a:p>
            <a:pPr marL="12701">
              <a:lnSpc>
                <a:spcPts val="1235"/>
              </a:lnSpc>
              <a:spcBef>
                <a:spcPts val="105"/>
              </a:spcBef>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無</a:t>
            </a:r>
            <a:r>
              <a:rPr lang="ja-JP" altLang="en-US" sz="1050" b="1" spc="-5" dirty="0">
                <a:latin typeface="メイリオ" panose="020B0604030504040204" pitchFamily="50" charset="-128"/>
                <a:ea typeface="メイリオ" panose="020B0604030504040204" pitchFamily="50" charset="-128"/>
                <a:cs typeface="メイリオ" panose="020B0604030504040204" pitchFamily="50" charset="-128"/>
              </a:rPr>
              <a:t>資</a:t>
            </a:r>
            <a:r>
              <a:rPr lang="ja-JP" altLang="en-US" sz="1050" b="1" spc="-55" dirty="0">
                <a:latin typeface="メイリオ" panose="020B0604030504040204" pitchFamily="50" charset="-128"/>
                <a:ea typeface="メイリオ" panose="020B0604030504040204" pitchFamily="50" charset="-128"/>
                <a:cs typeface="メイリオ" panose="020B0604030504040204" pitchFamily="50" charset="-128"/>
              </a:rPr>
              <a:t>格</a:t>
            </a:r>
            <a:r>
              <a:rPr lang="ja-JP" altLang="en-US" sz="1050" b="1" spc="-65"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050" b="1" spc="-36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spc="-215" dirty="0">
                <a:latin typeface="メイリオ" panose="020B0604030504040204" pitchFamily="50" charset="-128"/>
                <a:ea typeface="メイリオ" panose="020B0604030504040204" pitchFamily="50" charset="-128"/>
                <a:cs typeface="メイリオ" panose="020B0604030504040204" pitchFamily="50" charset="-128"/>
              </a:rPr>
              <a:t>これから</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資</a:t>
            </a:r>
            <a:r>
              <a:rPr lang="ja-JP" altLang="en-US" sz="1050" b="1" spc="-5" dirty="0">
                <a:latin typeface="メイリオ" panose="020B0604030504040204" pitchFamily="50" charset="-128"/>
                <a:ea typeface="メイリオ" panose="020B0604030504040204" pitchFamily="50" charset="-128"/>
                <a:cs typeface="メイリオ" panose="020B0604030504040204" pitchFamily="50" charset="-128"/>
              </a:rPr>
              <a:t>格</a:t>
            </a:r>
            <a:r>
              <a:rPr lang="ja-JP" altLang="en-US" sz="1050" b="1" spc="-2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b="1" spc="-165" dirty="0">
                <a:latin typeface="メイリオ" panose="020B0604030504040204" pitchFamily="50" charset="-128"/>
                <a:ea typeface="メイリオ" panose="020B0604030504040204" pitchFamily="50" charset="-128"/>
                <a:cs typeface="メイリオ" panose="020B0604030504040204" pitchFamily="50" charset="-128"/>
              </a:rPr>
              <a:t>取</a:t>
            </a:r>
            <a:r>
              <a:rPr lang="ja-JP" altLang="en-US" sz="1050" b="1" spc="-180" dirty="0">
                <a:latin typeface="メイリオ" panose="020B0604030504040204" pitchFamily="50" charset="-128"/>
                <a:ea typeface="メイリオ" panose="020B0604030504040204" pitchFamily="50" charset="-128"/>
                <a:cs typeface="メイリオ" panose="020B0604030504040204" pitchFamily="50" charset="-128"/>
              </a:rPr>
              <a:t>りた</a:t>
            </a:r>
            <a:r>
              <a:rPr lang="ja-JP" altLang="en-US" sz="1050" b="1" spc="-145" dirty="0">
                <a:latin typeface="メイリオ" panose="020B0604030504040204" pitchFamily="50" charset="-128"/>
                <a:ea typeface="メイリオ" panose="020B0604030504040204" pitchFamily="50" charset="-128"/>
                <a:cs typeface="メイリオ" panose="020B0604030504040204" pitchFamily="50" charset="-128"/>
              </a:rPr>
              <a:t>い</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方</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105"/>
              </a:spcBef>
            </a:pPr>
            <a:r>
              <a:rPr lang="ja-JP" altLang="en-US" sz="1050" spc="-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▷働きながら資格取得可能！</a:t>
            </a:r>
            <a:endParaRPr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sz="1050" b="1" spc="-15" dirty="0" err="1">
                <a:latin typeface="メイリオ" panose="020B0604030504040204" pitchFamily="50" charset="-128"/>
                <a:ea typeface="メイリオ" panose="020B0604030504040204" pitchFamily="50" charset="-128"/>
                <a:cs typeface="メイリオ" panose="020B0604030504040204" pitchFamily="50" charset="-128"/>
              </a:rPr>
              <a:t>人間関係の</a:t>
            </a:r>
            <a:r>
              <a:rPr sz="1050" b="1" spc="-65" dirty="0" err="1">
                <a:latin typeface="メイリオ" panose="020B0604030504040204" pitchFamily="50" charset="-128"/>
                <a:ea typeface="メイリオ" panose="020B0604030504040204" pitchFamily="50" charset="-128"/>
                <a:cs typeface="メイリオ" panose="020B0604030504040204" pitchFamily="50" charset="-128"/>
              </a:rPr>
              <a:t>良い</a:t>
            </a:r>
            <a:r>
              <a:rPr sz="1050" b="1" dirty="0" err="1">
                <a:latin typeface="メイリオ" panose="020B0604030504040204" pitchFamily="50" charset="-128"/>
                <a:ea typeface="メイリオ" panose="020B0604030504040204" pitchFamily="50" charset="-128"/>
                <a:cs typeface="メイリオ" panose="020B0604030504040204" pitchFamily="50" charset="-128"/>
              </a:rPr>
              <a:t>職</a:t>
            </a:r>
            <a:r>
              <a:rPr sz="1050" b="1" spc="-10" dirty="0" err="1">
                <a:latin typeface="メイリオ" panose="020B0604030504040204" pitchFamily="50" charset="-128"/>
                <a:ea typeface="メイリオ" panose="020B0604030504040204" pitchFamily="50" charset="-128"/>
                <a:cs typeface="メイリオ" panose="020B0604030504040204" pitchFamily="50" charset="-128"/>
              </a:rPr>
              <a:t>場</a:t>
            </a:r>
            <a:r>
              <a:rPr sz="1050" b="1" spc="-204" dirty="0" err="1">
                <a:latin typeface="メイリオ" panose="020B0604030504040204" pitchFamily="50" charset="-128"/>
                <a:ea typeface="メイリオ" panose="020B0604030504040204" pitchFamily="50" charset="-128"/>
                <a:cs typeface="メイリオ" panose="020B0604030504040204" pitchFamily="50" charset="-128"/>
              </a:rPr>
              <a:t>に</a:t>
            </a:r>
            <a:r>
              <a:rPr sz="1050" b="1" spc="-10" dirty="0" err="1">
                <a:latin typeface="メイリオ" panose="020B0604030504040204" pitchFamily="50" charset="-128"/>
                <a:ea typeface="メイリオ" panose="020B0604030504040204" pitchFamily="50" charset="-128"/>
                <a:cs typeface="メイリオ" panose="020B0604030504040204" pitchFamily="50" charset="-128"/>
              </a:rPr>
              <a:t>務</a:t>
            </a:r>
            <a:r>
              <a:rPr sz="1050" b="1" spc="-161" dirty="0" err="1">
                <a:latin typeface="メイリオ" panose="020B0604030504040204" pitchFamily="50" charset="-128"/>
                <a:ea typeface="メイリオ" panose="020B0604030504040204" pitchFamily="50" charset="-128"/>
                <a:cs typeface="メイリオ" panose="020B0604030504040204" pitchFamily="50" charset="-128"/>
              </a:rPr>
              <a:t>め</a:t>
            </a:r>
            <a:r>
              <a:rPr sz="1050" b="1" spc="-165" dirty="0" err="1">
                <a:latin typeface="メイリオ" panose="020B0604030504040204" pitchFamily="50" charset="-128"/>
                <a:ea typeface="メイリオ" panose="020B0604030504040204" pitchFamily="50" charset="-128"/>
                <a:cs typeface="メイリオ" panose="020B0604030504040204" pitchFamily="50" charset="-128"/>
              </a:rPr>
              <a:t>た</a:t>
            </a:r>
            <a:r>
              <a:rPr sz="1050" b="1" spc="-140" dirty="0" err="1">
                <a:latin typeface="メイリオ" panose="020B0604030504040204" pitchFamily="50" charset="-128"/>
                <a:ea typeface="メイリオ" panose="020B0604030504040204" pitchFamily="50" charset="-128"/>
                <a:cs typeface="メイリオ" panose="020B0604030504040204" pitchFamily="50" charset="-128"/>
              </a:rPr>
              <a:t>い</a:t>
            </a:r>
            <a:r>
              <a:rPr sz="1050" b="1" dirty="0" err="1">
                <a:latin typeface="メイリオ" panose="020B0604030504040204" pitchFamily="50" charset="-128"/>
                <a:ea typeface="メイリオ" panose="020B0604030504040204" pitchFamily="50" charset="-128"/>
                <a:cs typeface="メイリオ" panose="020B0604030504040204" pitchFamily="50" charset="-128"/>
              </a:rPr>
              <a:t>方</a:t>
            </a:r>
            <a:endParaRPr lang="en-US" sz="1050" b="1"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lang="ja-JP" altLang="en-US" sz="1050" spc="-9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▷安心！とても働きやすい環境！</a:t>
            </a:r>
            <a:endParaRPr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5"/>
              </a:spcBef>
            </a:pPr>
            <a:r>
              <a:rPr sz="1050" b="1" spc="-110" dirty="0" err="1">
                <a:latin typeface="メイリオ" panose="020B0604030504040204" pitchFamily="50" charset="-128"/>
                <a:ea typeface="メイリオ" panose="020B0604030504040204" pitchFamily="50" charset="-128"/>
                <a:cs typeface="メイリオ" panose="020B0604030504040204" pitchFamily="50" charset="-128"/>
              </a:rPr>
              <a:t>接客が好き</a:t>
            </a:r>
            <a:r>
              <a:rPr sz="1050" b="1" spc="-114" dirty="0" err="1">
                <a:latin typeface="メイリオ" panose="020B0604030504040204" pitchFamily="50" charset="-128"/>
                <a:ea typeface="メイリオ" panose="020B0604030504040204" pitchFamily="50" charset="-128"/>
                <a:cs typeface="メイリオ" panose="020B0604030504040204" pitchFamily="50" charset="-128"/>
              </a:rPr>
              <a:t>、</a:t>
            </a:r>
            <a:r>
              <a:rPr sz="1050" b="1" spc="-15" dirty="0" err="1">
                <a:latin typeface="メイリオ" panose="020B0604030504040204" pitchFamily="50" charset="-128"/>
                <a:ea typeface="メイリオ" panose="020B0604030504040204" pitchFamily="50" charset="-128"/>
                <a:cs typeface="メイリオ" panose="020B0604030504040204" pitchFamily="50" charset="-128"/>
              </a:rPr>
              <a:t>接客経験</a:t>
            </a:r>
            <a:r>
              <a:rPr sz="1050" b="1" spc="-25" dirty="0" err="1">
                <a:latin typeface="メイリオ" panose="020B0604030504040204" pitchFamily="50" charset="-128"/>
                <a:ea typeface="メイリオ" panose="020B0604030504040204" pitchFamily="50" charset="-128"/>
                <a:cs typeface="メイリオ" panose="020B0604030504040204" pitchFamily="50" charset="-128"/>
              </a:rPr>
              <a:t>の</a:t>
            </a:r>
            <a:r>
              <a:rPr sz="1050" b="1" spc="-155" dirty="0" err="1">
                <a:latin typeface="メイリオ" panose="020B0604030504040204" pitchFamily="50" charset="-128"/>
                <a:ea typeface="メイリオ" panose="020B0604030504040204" pitchFamily="50" charset="-128"/>
                <a:cs typeface="メイリオ" panose="020B0604030504040204" pitchFamily="50" charset="-128"/>
              </a:rPr>
              <a:t>あ</a:t>
            </a:r>
            <a:r>
              <a:rPr sz="1050" b="1" spc="-170" dirty="0" err="1">
                <a:latin typeface="メイリオ" panose="020B0604030504040204" pitchFamily="50" charset="-128"/>
                <a:ea typeface="メイリオ" panose="020B0604030504040204" pitchFamily="50" charset="-128"/>
                <a:cs typeface="メイリオ" panose="020B0604030504040204" pitchFamily="50" charset="-128"/>
              </a:rPr>
              <a:t>る</a:t>
            </a:r>
            <a:r>
              <a:rPr sz="1050" b="1" dirty="0" err="1">
                <a:latin typeface="メイリオ" panose="020B0604030504040204" pitchFamily="50" charset="-128"/>
                <a:ea typeface="メイリオ" panose="020B0604030504040204" pitchFamily="50" charset="-128"/>
                <a:cs typeface="メイリオ" panose="020B0604030504040204" pitchFamily="50" charset="-128"/>
              </a:rPr>
              <a:t>方</a:t>
            </a:r>
            <a:endParaRPr lang="en-US" sz="1050" b="1"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5"/>
              </a:spcBef>
            </a:pPr>
            <a:r>
              <a:rPr lang="ja-JP" altLang="en-US" sz="1050" spc="-4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▷介護福祉は接客業の極み！人が好きな人におススメ！</a:t>
            </a:r>
            <a:endParaRPr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5"/>
              </a:spcBef>
            </a:pPr>
            <a:r>
              <a:rPr sz="1050" b="1" spc="-35" dirty="0" err="1">
                <a:latin typeface="メイリオ" panose="020B0604030504040204" pitchFamily="50" charset="-128"/>
                <a:ea typeface="メイリオ" panose="020B0604030504040204" pitchFamily="50" charset="-128"/>
                <a:cs typeface="メイリオ" panose="020B0604030504040204" pitchFamily="50" charset="-128"/>
              </a:rPr>
              <a:t>介護業界に</a:t>
            </a:r>
            <a:r>
              <a:rPr sz="1050" b="1" spc="-130" dirty="0" err="1">
                <a:latin typeface="メイリオ" panose="020B0604030504040204" pitchFamily="50" charset="-128"/>
                <a:ea typeface="メイリオ" panose="020B0604030504040204" pitchFamily="50" charset="-128"/>
                <a:cs typeface="メイリオ" panose="020B0604030504040204" pitchFamily="50" charset="-128"/>
              </a:rPr>
              <a:t>少し</a:t>
            </a:r>
            <a:r>
              <a:rPr sz="1050" b="1" spc="-266" dirty="0" err="1">
                <a:latin typeface="メイリオ" panose="020B0604030504040204" pitchFamily="50" charset="-128"/>
                <a:ea typeface="メイリオ" panose="020B0604030504040204" pitchFamily="50" charset="-128"/>
                <a:cs typeface="メイリオ" panose="020B0604030504040204" pitchFamily="50" charset="-128"/>
              </a:rPr>
              <a:t>興</a:t>
            </a:r>
            <a:r>
              <a:rPr sz="1050" b="1" spc="-25" dirty="0" err="1">
                <a:latin typeface="メイリオ" panose="020B0604030504040204" pitchFamily="50" charset="-128"/>
                <a:ea typeface="メイリオ" panose="020B0604030504040204" pitchFamily="50" charset="-128"/>
                <a:cs typeface="メイリオ" panose="020B0604030504040204" pitchFamily="50" charset="-128"/>
              </a:rPr>
              <a:t>味</a:t>
            </a:r>
            <a:r>
              <a:rPr sz="1050" b="1" spc="-35" dirty="0" err="1">
                <a:latin typeface="メイリオ" panose="020B0604030504040204" pitchFamily="50" charset="-128"/>
                <a:ea typeface="メイリオ" panose="020B0604030504040204" pitchFamily="50" charset="-128"/>
                <a:cs typeface="メイリオ" panose="020B0604030504040204" pitchFamily="50" charset="-128"/>
              </a:rPr>
              <a:t>が</a:t>
            </a:r>
            <a:r>
              <a:rPr sz="1050" b="1" spc="-155" dirty="0" err="1">
                <a:latin typeface="メイリオ" panose="020B0604030504040204" pitchFamily="50" charset="-128"/>
                <a:ea typeface="メイリオ" panose="020B0604030504040204" pitchFamily="50" charset="-128"/>
                <a:cs typeface="メイリオ" panose="020B0604030504040204" pitchFamily="50" charset="-128"/>
              </a:rPr>
              <a:t>あ</a:t>
            </a:r>
            <a:r>
              <a:rPr sz="1050" b="1" spc="-170" dirty="0" err="1">
                <a:latin typeface="メイリオ" panose="020B0604030504040204" pitchFamily="50" charset="-128"/>
                <a:ea typeface="メイリオ" panose="020B0604030504040204" pitchFamily="50" charset="-128"/>
                <a:cs typeface="メイリオ" panose="020B0604030504040204" pitchFamily="50" charset="-128"/>
              </a:rPr>
              <a:t>る</a:t>
            </a:r>
            <a:r>
              <a:rPr sz="1050" b="1" dirty="0" err="1">
                <a:latin typeface="メイリオ" panose="020B0604030504040204" pitchFamily="50" charset="-128"/>
                <a:ea typeface="メイリオ" panose="020B0604030504040204" pitchFamily="50" charset="-128"/>
                <a:cs typeface="メイリオ" panose="020B0604030504040204" pitchFamily="50" charset="-128"/>
              </a:rPr>
              <a:t>方</a:t>
            </a:r>
            <a:endParaRPr lang="en-US" sz="1050" b="1"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5"/>
              </a:spcBef>
            </a:pPr>
            <a:r>
              <a:rPr lang="ja-JP" altLang="en-US" sz="1050" spc="-4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▷まずは本イベントにご参加ください！</a:t>
            </a:r>
            <a:endParaRPr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lang="ja-JP" altLang="en-US" sz="1050" b="1" spc="-40" dirty="0">
                <a:latin typeface="メイリオ" panose="020B0604030504040204" pitchFamily="50" charset="-128"/>
                <a:ea typeface="メイリオ" panose="020B0604030504040204" pitchFamily="50" charset="-128"/>
                <a:cs typeface="メイリオ" panose="020B0604030504040204" pitchFamily="50" charset="-128"/>
              </a:rPr>
              <a:t>どんな仕事が自分に合うのかな？と思っている方</a:t>
            </a:r>
            <a:endParaRPr lang="en-US" altLang="ja-JP" sz="1050" b="1" spc="-40"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lang="ja-JP" altLang="en-US" sz="1050" spc="-4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▷この説明会にご参加いただき合うか合わないか判断してください！</a:t>
            </a:r>
            <a:endParaRPr lang="en-US" altLang="ja-JP" sz="1050" spc="-4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有料老人ホームってどんなところ？と考えている方</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marL="12701">
              <a:lnSpc>
                <a:spcPts val="1235"/>
              </a:lnSpc>
              <a:spcBef>
                <a:spcPts val="50"/>
              </a:spcBef>
            </a:pP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お話を聞いていただければわかります！</a:t>
            </a:r>
            <a:endParaRPr 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1" name="グループ化 110"/>
          <p:cNvGrpSpPr/>
          <p:nvPr/>
        </p:nvGrpSpPr>
        <p:grpSpPr>
          <a:xfrm>
            <a:off x="4196681" y="4000"/>
            <a:ext cx="430887" cy="2780778"/>
            <a:chOff x="4229049" y="15449"/>
            <a:chExt cx="430887" cy="2780778"/>
          </a:xfrm>
        </p:grpSpPr>
        <p:sp>
          <p:nvSpPr>
            <p:cNvPr id="110" name="角丸四角形 109"/>
            <p:cNvSpPr/>
            <p:nvPr/>
          </p:nvSpPr>
          <p:spPr>
            <a:xfrm>
              <a:off x="4294934" y="16481"/>
              <a:ext cx="327705" cy="270910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229049" y="15449"/>
              <a:ext cx="430887" cy="2780778"/>
            </a:xfrm>
            <a:prstGeom prst="rect">
              <a:avLst/>
            </a:prstGeom>
            <a:noFill/>
          </p:spPr>
          <p:txBody>
            <a:bodyPr vert="eaVert" wrap="square" rtlCol="0">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rPr>
                <a:t>こんな人をお待ちしています</a:t>
              </a:r>
            </a:p>
          </p:txBody>
        </p:sp>
      </p:grpSp>
      <p:grpSp>
        <p:nvGrpSpPr>
          <p:cNvPr id="78" name="グループ化 77"/>
          <p:cNvGrpSpPr/>
          <p:nvPr/>
        </p:nvGrpSpPr>
        <p:grpSpPr>
          <a:xfrm>
            <a:off x="8197633" y="2847995"/>
            <a:ext cx="1655080" cy="807383"/>
            <a:chOff x="1990754" y="2479517"/>
            <a:chExt cx="1624557" cy="807383"/>
          </a:xfrm>
          <a:solidFill>
            <a:schemeClr val="accent4">
              <a:lumMod val="20000"/>
              <a:lumOff val="80000"/>
            </a:schemeClr>
          </a:solidFill>
        </p:grpSpPr>
        <p:sp>
          <p:nvSpPr>
            <p:cNvPr id="79" name="object 29"/>
            <p:cNvSpPr/>
            <p:nvPr/>
          </p:nvSpPr>
          <p:spPr>
            <a:xfrm>
              <a:off x="1995311" y="2479517"/>
              <a:ext cx="1620000" cy="278316"/>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object 29"/>
            <p:cNvSpPr/>
            <p:nvPr/>
          </p:nvSpPr>
          <p:spPr>
            <a:xfrm>
              <a:off x="1990754" y="2793080"/>
              <a:ext cx="1619999" cy="493820"/>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4" name="グループ化 83"/>
          <p:cNvGrpSpPr/>
          <p:nvPr/>
        </p:nvGrpSpPr>
        <p:grpSpPr>
          <a:xfrm>
            <a:off x="5421731" y="2823749"/>
            <a:ext cx="1646541" cy="807383"/>
            <a:chOff x="1990754" y="2479517"/>
            <a:chExt cx="1624557" cy="807383"/>
          </a:xfrm>
          <a:solidFill>
            <a:schemeClr val="accent4">
              <a:lumMod val="20000"/>
              <a:lumOff val="80000"/>
            </a:schemeClr>
          </a:solidFill>
        </p:grpSpPr>
        <p:sp>
          <p:nvSpPr>
            <p:cNvPr id="85" name="object 29"/>
            <p:cNvSpPr/>
            <p:nvPr/>
          </p:nvSpPr>
          <p:spPr>
            <a:xfrm>
              <a:off x="1995311" y="2479517"/>
              <a:ext cx="1620000" cy="278316"/>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object 29"/>
            <p:cNvSpPr/>
            <p:nvPr/>
          </p:nvSpPr>
          <p:spPr>
            <a:xfrm>
              <a:off x="1990754" y="2793080"/>
              <a:ext cx="1620000" cy="493820"/>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7" name="グループ化 86"/>
          <p:cNvGrpSpPr/>
          <p:nvPr/>
        </p:nvGrpSpPr>
        <p:grpSpPr>
          <a:xfrm>
            <a:off x="3259435" y="2835378"/>
            <a:ext cx="6614007" cy="815086"/>
            <a:chOff x="1954408" y="2479820"/>
            <a:chExt cx="1640533" cy="815086"/>
          </a:xfrm>
          <a:solidFill>
            <a:schemeClr val="accent4">
              <a:lumMod val="20000"/>
              <a:lumOff val="80000"/>
            </a:schemeClr>
          </a:solidFill>
        </p:grpSpPr>
        <p:sp>
          <p:nvSpPr>
            <p:cNvPr id="88" name="object 29"/>
            <p:cNvSpPr/>
            <p:nvPr/>
          </p:nvSpPr>
          <p:spPr>
            <a:xfrm>
              <a:off x="1954408" y="2479820"/>
              <a:ext cx="1640533" cy="339310"/>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r>
                <a:rPr lang="ja-JP" altLang="en-US" sz="180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★オンライン職場説明会の参加方法（</a:t>
              </a:r>
              <a:r>
                <a:rPr lang="en-US" altLang="ja-JP" sz="180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ZOOM)</a:t>
              </a:r>
              <a:r>
                <a:rPr lang="ja-JP" altLang="en-US" sz="180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sz="180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object 29"/>
            <p:cNvSpPr/>
            <p:nvPr/>
          </p:nvSpPr>
          <p:spPr>
            <a:xfrm>
              <a:off x="1954408" y="2746280"/>
              <a:ext cx="1640533" cy="548626"/>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grpFill/>
          </p:spPr>
          <p:txBody>
            <a:bodyPr wrap="square" lIns="0" tIns="0" rIns="0" bIns="0" rtlCol="0"/>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上記</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採用サイト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もしくは</a:t>
              </a:r>
              <a:r>
                <a:rPr lang="ja-JP" altLang="en-US" sz="12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リクナビ</a:t>
              </a:r>
              <a:r>
                <a:rPr lang="en-US" altLang="ja-JP" sz="12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2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コード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からトータルケアライフ㈱オンライン説明会に申し込みください！ご不明な点があれば、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hlinkClick r:id="rId8"/>
                </a:rPr>
                <a:t>メール：</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8"/>
                </a:rPr>
                <a:t>tlcseta@cello.ocn.ne.jp</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までお問い合わせください。丁寧に説明させていただきます。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7" name="正方形/長方形 106"/>
          <p:cNvSpPr/>
          <p:nvPr/>
        </p:nvSpPr>
        <p:spPr>
          <a:xfrm>
            <a:off x="-22173" y="-42945"/>
            <a:ext cx="4131758" cy="280723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32265" y="12750"/>
            <a:ext cx="4204076" cy="369332"/>
          </a:xfrm>
          <a:prstGeom prst="rect">
            <a:avLst/>
          </a:prstGeom>
          <a:noFill/>
        </p:spPr>
        <p:txBody>
          <a:bodyPr wrap="square" rtlCol="0">
            <a:spAutoFit/>
          </a:bodyPr>
          <a:lstStyle/>
          <a:p>
            <a:r>
              <a:rPr lang="ja-JP" altLang="en-US" b="1" dirty="0">
                <a:ln w="76200">
                  <a:solidFill>
                    <a:srgbClr val="FFC000"/>
                  </a:solidFill>
                </a:ln>
                <a:solidFill>
                  <a:schemeClr val="accent6">
                    <a:lumMod val="40000"/>
                    <a:lumOff val="60000"/>
                  </a:schemeClr>
                </a:solidFill>
                <a:latin typeface="メイリオ" panose="020B0604030504040204" pitchFamily="50" charset="-128"/>
                <a:ea typeface="メイリオ" panose="020B0604030504040204" pitchFamily="50" charset="-128"/>
              </a:rPr>
              <a:t>職員の「幸せ」を本気で実現します！</a:t>
            </a:r>
            <a:endParaRPr lang="en-US" altLang="ja-JP" b="1" dirty="0">
              <a:ln w="76200">
                <a:solidFill>
                  <a:srgbClr val="FFC000"/>
                </a:solidFill>
              </a:ln>
              <a:solidFill>
                <a:schemeClr val="accent6">
                  <a:lumMod val="40000"/>
                  <a:lumOff val="60000"/>
                </a:schemeClr>
              </a:solidFill>
              <a:latin typeface="メイリオ" panose="020B0604030504040204" pitchFamily="50" charset="-128"/>
              <a:ea typeface="メイリオ" panose="020B0604030504040204" pitchFamily="50" charset="-128"/>
            </a:endParaRPr>
          </a:p>
        </p:txBody>
      </p:sp>
      <p:sp>
        <p:nvSpPr>
          <p:cNvPr id="108" name="テキスト ボックス 107"/>
          <p:cNvSpPr txBox="1"/>
          <p:nvPr/>
        </p:nvSpPr>
        <p:spPr>
          <a:xfrm>
            <a:off x="27741" y="4271"/>
            <a:ext cx="4204076" cy="369332"/>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職員の「幸せ」を本気で実現します！</a:t>
            </a:r>
            <a:endParaRPr lang="en-US" altLang="ja-JP" b="1" dirty="0">
              <a:solidFill>
                <a:schemeClr val="bg1"/>
              </a:solidFill>
              <a:latin typeface="メイリオ" panose="020B0604030504040204" pitchFamily="50" charset="-128"/>
              <a:ea typeface="メイリオ" panose="020B0604030504040204" pitchFamily="50" charset="-128"/>
            </a:endParaRPr>
          </a:p>
        </p:txBody>
      </p:sp>
      <p:sp>
        <p:nvSpPr>
          <p:cNvPr id="117" name="テキスト ボックス 116"/>
          <p:cNvSpPr txBox="1"/>
          <p:nvPr/>
        </p:nvSpPr>
        <p:spPr>
          <a:xfrm>
            <a:off x="8183583" y="109855"/>
            <a:ext cx="1910741" cy="261610"/>
          </a:xfrm>
          <a:prstGeom prst="rect">
            <a:avLst/>
          </a:prstGeom>
          <a:noFill/>
        </p:spPr>
        <p:txBody>
          <a:bodyPr wrap="square" rtlCol="0">
            <a:spAutoFit/>
          </a:bodyPr>
          <a:lstStyle/>
          <a:p>
            <a:r>
              <a:rPr kumimoji="1" lang="ja-JP" altLang="en-US" sz="1100" b="1" dirty="0">
                <a:solidFill>
                  <a:srgbClr val="FF0000"/>
                </a:solidFill>
                <a:latin typeface="メイリオ" panose="020B0604030504040204" pitchFamily="50" charset="-128"/>
                <a:ea typeface="メイリオ" panose="020B0604030504040204" pitchFamily="50" charset="-128"/>
              </a:rPr>
              <a:t>↓採用サイトはこちら↓</a:t>
            </a:r>
          </a:p>
        </p:txBody>
      </p:sp>
      <p:sp>
        <p:nvSpPr>
          <p:cNvPr id="119" name="テキスト ボックス 118"/>
          <p:cNvSpPr txBox="1"/>
          <p:nvPr/>
        </p:nvSpPr>
        <p:spPr>
          <a:xfrm>
            <a:off x="8312808" y="1498867"/>
            <a:ext cx="1518873" cy="246221"/>
          </a:xfrm>
          <a:prstGeom prst="rect">
            <a:avLst/>
          </a:prstGeom>
          <a:noFill/>
        </p:spPr>
        <p:txBody>
          <a:bodyPr wrap="square" rtlCol="0">
            <a:spAutoFit/>
          </a:bodyPr>
          <a:lstStyle/>
          <a:p>
            <a:r>
              <a:rPr kumimoji="1" lang="ja-JP" altLang="en-US" sz="1000" b="1" dirty="0">
                <a:solidFill>
                  <a:schemeClr val="accent6"/>
                </a:solidFill>
                <a:latin typeface="メイリオ" panose="020B0604030504040204" pitchFamily="50" charset="-128"/>
                <a:ea typeface="メイリオ" panose="020B0604030504040204" pitchFamily="50" charset="-128"/>
              </a:rPr>
              <a:t>↓リクナビはこちら↓</a:t>
            </a:r>
          </a:p>
        </p:txBody>
      </p:sp>
      <p:sp>
        <p:nvSpPr>
          <p:cNvPr id="121" name="正方形/長方形 120"/>
          <p:cNvSpPr/>
          <p:nvPr/>
        </p:nvSpPr>
        <p:spPr>
          <a:xfrm>
            <a:off x="8271746" y="41975"/>
            <a:ext cx="1547311" cy="1284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132379" y="485035"/>
            <a:ext cx="4382235" cy="2000548"/>
          </a:xfrm>
          <a:prstGeom prst="rect">
            <a:avLst/>
          </a:prstGeom>
          <a:noFill/>
        </p:spPr>
        <p:txBody>
          <a:bodyPr wrap="square" rtlCol="0">
            <a:spAutoFit/>
          </a:bodyPr>
          <a:lstStyle/>
          <a:p>
            <a:r>
              <a:rPr kumimoji="1" lang="ja-JP" altLang="en-US" sz="1100" b="1" dirty="0">
                <a:solidFill>
                  <a:srgbClr val="FF0000"/>
                </a:solidFill>
                <a:latin typeface="メイリオ" panose="020B0604030504040204" pitchFamily="50" charset="-128"/>
                <a:ea typeface="メイリオ" panose="020B0604030504040204" pitchFamily="50" charset="-128"/>
              </a:rPr>
              <a:t>★平均残業時間</a:t>
            </a:r>
            <a:r>
              <a:rPr kumimoji="1" lang="en-US" altLang="ja-JP" sz="1100" b="1" dirty="0">
                <a:solidFill>
                  <a:srgbClr val="FF0000"/>
                </a:solidFill>
                <a:latin typeface="メイリオ" panose="020B0604030504040204" pitchFamily="50" charset="-128"/>
                <a:ea typeface="メイリオ" panose="020B0604030504040204" pitchFamily="50" charset="-128"/>
              </a:rPr>
              <a:t>30</a:t>
            </a:r>
            <a:r>
              <a:rPr kumimoji="1" lang="ja-JP" altLang="en-US" sz="1100" b="1" dirty="0">
                <a:solidFill>
                  <a:srgbClr val="FF0000"/>
                </a:solidFill>
                <a:latin typeface="メイリオ" panose="020B0604030504040204" pitchFamily="50" charset="-128"/>
                <a:ea typeface="メイリオ" panose="020B0604030504040204" pitchFamily="50" charset="-128"/>
              </a:rPr>
              <a:t>分</a:t>
            </a:r>
            <a:r>
              <a:rPr kumimoji="1"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日</a:t>
            </a:r>
            <a:r>
              <a:rPr kumimoji="1" lang="ja-JP" altLang="en-US" sz="1100" b="1" dirty="0">
                <a:solidFill>
                  <a:srgbClr val="FF0000"/>
                </a:solidFill>
                <a:latin typeface="メイリオ" panose="020B0604030504040204" pitchFamily="50" charset="-128"/>
                <a:ea typeface="メイリオ" panose="020B0604030504040204" pitchFamily="50" charset="-128"/>
              </a:rPr>
              <a:t>未満</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★看護師</a:t>
            </a:r>
            <a:r>
              <a:rPr lang="en-US" altLang="ja-JP" sz="1100" b="1" dirty="0">
                <a:solidFill>
                  <a:srgbClr val="FF0000"/>
                </a:solidFill>
                <a:latin typeface="メイリオ" panose="020B0604030504040204" pitchFamily="50" charset="-128"/>
                <a:ea typeface="メイリオ" panose="020B0604030504040204" pitchFamily="50" charset="-128"/>
              </a:rPr>
              <a:t>24</a:t>
            </a:r>
            <a:r>
              <a:rPr lang="ja-JP" altLang="en-US" sz="1100" b="1" dirty="0">
                <a:solidFill>
                  <a:srgbClr val="FF0000"/>
                </a:solidFill>
                <a:latin typeface="メイリオ" panose="020B0604030504040204" pitchFamily="50" charset="-128"/>
                <a:ea typeface="メイリオ" panose="020B0604030504040204" pitchFamily="50" charset="-128"/>
              </a:rPr>
              <a:t>時時間常駐</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★処遇改善給付金</a:t>
            </a:r>
            <a:r>
              <a:rPr lang="en-US" altLang="ja-JP" sz="1100" b="1" dirty="0">
                <a:solidFill>
                  <a:srgbClr val="FF0000"/>
                </a:solidFill>
                <a:latin typeface="メイリオ" panose="020B0604030504040204" pitchFamily="50" charset="-128"/>
                <a:ea typeface="メイリオ" panose="020B0604030504040204" pitchFamily="50" charset="-128"/>
              </a:rPr>
              <a:t>100%</a:t>
            </a:r>
            <a:r>
              <a:rPr lang="ja-JP" altLang="en-US" sz="1100" b="1" dirty="0">
                <a:solidFill>
                  <a:srgbClr val="FF0000"/>
                </a:solidFill>
                <a:latin typeface="メイリオ" panose="020B0604030504040204" pitchFamily="50" charset="-128"/>
                <a:ea typeface="メイリオ" panose="020B0604030504040204" pitchFamily="50" charset="-128"/>
              </a:rPr>
              <a:t>還元</a:t>
            </a:r>
            <a:endParaRPr kumimoji="1" lang="en-US" altLang="ja-JP" sz="400" b="1" dirty="0">
              <a:latin typeface="メイリオ" panose="020B0604030504040204" pitchFamily="50" charset="-128"/>
              <a:ea typeface="メイリオ" panose="020B0604030504040204" pitchFamily="50" charset="-128"/>
            </a:endParaRPr>
          </a:p>
          <a:p>
            <a:r>
              <a:rPr kumimoji="1" lang="ja-JP" altLang="en-US" sz="1100" b="1" dirty="0">
                <a:solidFill>
                  <a:srgbClr val="FF0000"/>
                </a:solidFill>
                <a:latin typeface="メイリオ" panose="020B0604030504040204" pitchFamily="50" charset="-128"/>
                <a:ea typeface="メイリオ" panose="020B0604030504040204" pitchFamily="50" charset="-128"/>
              </a:rPr>
              <a:t>★皆勤手当あり</a:t>
            </a:r>
            <a:r>
              <a:rPr kumimoji="1" lang="ja-JP" altLang="en-US" sz="1100" b="1" dirty="0">
                <a:latin typeface="メイリオ" panose="020B0604030504040204" pitchFamily="50" charset="-128"/>
                <a:ea typeface="メイリオ" panose="020B0604030504040204" pitchFamily="50" charset="-128"/>
              </a:rPr>
              <a:t>　</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rPr>
              <a:t>10000/</a:t>
            </a:r>
            <a:r>
              <a:rPr lang="ja-JP" altLang="en-US" sz="900" b="1" dirty="0">
                <a:latin typeface="メイリオ" panose="020B0604030504040204" pitchFamily="50" charset="-128"/>
                <a:ea typeface="メイリオ" panose="020B0604030504040204" pitchFamily="50" charset="-128"/>
              </a:rPr>
              <a:t>月</a:t>
            </a:r>
            <a:endParaRPr kumimoji="1" lang="en-US" altLang="ja-JP" sz="400" b="1" dirty="0">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★年</a:t>
            </a:r>
            <a:r>
              <a:rPr lang="en-US" altLang="ja-JP" sz="1100" b="1" dirty="0">
                <a:solidFill>
                  <a:srgbClr val="FF0000"/>
                </a:solidFill>
                <a:latin typeface="メイリオ" panose="020B0604030504040204" pitchFamily="50" charset="-128"/>
                <a:ea typeface="メイリオ" panose="020B0604030504040204" pitchFamily="50" charset="-128"/>
              </a:rPr>
              <a:t>2</a:t>
            </a:r>
            <a:r>
              <a:rPr lang="ja-JP" altLang="en-US" sz="1100" b="1" dirty="0">
                <a:solidFill>
                  <a:srgbClr val="FF0000"/>
                </a:solidFill>
                <a:latin typeface="メイリオ" panose="020B0604030504040204" pitchFamily="50" charset="-128"/>
                <a:ea typeface="メイリオ" panose="020B0604030504040204" pitchFamily="50" charset="-128"/>
              </a:rPr>
              <a:t>回賞与（寸志）あり</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kumimoji="1" lang="ja-JP" altLang="en-US" sz="1100" b="1" dirty="0">
                <a:solidFill>
                  <a:srgbClr val="FF0000"/>
                </a:solidFill>
                <a:latin typeface="メイリオ" panose="020B0604030504040204" pitchFamily="50" charset="-128"/>
                <a:ea typeface="メイリオ" panose="020B0604030504040204" pitchFamily="50" charset="-128"/>
              </a:rPr>
              <a:t>★社員寮あり</a:t>
            </a:r>
            <a:endParaRPr kumimoji="1" lang="en-US" altLang="ja-JP" sz="1100" b="1" dirty="0">
              <a:solidFill>
                <a:srgbClr val="FF0000"/>
              </a:solidFill>
              <a:latin typeface="メイリオ" panose="020B0604030504040204" pitchFamily="50" charset="-128"/>
              <a:ea typeface="メイリオ" panose="020B0604030504040204" pitchFamily="50" charset="-128"/>
            </a:endParaRPr>
          </a:p>
          <a:p>
            <a:r>
              <a:rPr kumimoji="1" lang="ja-JP" altLang="en-US"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＞一般向けの賃貸マンションに、職員価格の家賃で入居できます。</a:t>
            </a:r>
            <a:endParaRPr kumimoji="1" lang="en-US" altLang="ja-JP" sz="400" b="1" dirty="0">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★食事補助あり</a:t>
            </a:r>
            <a:r>
              <a:rPr lang="ja-JP" altLang="en-US" sz="1100" b="1" dirty="0">
                <a:latin typeface="メイリオ" panose="020B0604030504040204" pitchFamily="50" charset="-128"/>
                <a:ea typeface="メイリオ" panose="020B0604030504040204" pitchFamily="50" charset="-128"/>
              </a:rPr>
              <a:t>　</a:t>
            </a:r>
            <a:endParaRPr lang="en-US" altLang="ja-JP" sz="11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＞＞昼食￥</a:t>
            </a:r>
            <a:r>
              <a:rPr lang="en-US" altLang="ja-JP" sz="900" b="1" dirty="0">
                <a:latin typeface="メイリオ" panose="020B0604030504040204" pitchFamily="50" charset="-128"/>
                <a:ea typeface="メイリオ" panose="020B0604030504040204" pitchFamily="50" charset="-128"/>
              </a:rPr>
              <a:t>300</a:t>
            </a:r>
            <a:r>
              <a:rPr lang="ja-JP" altLang="en-US" sz="900" b="1" dirty="0">
                <a:latin typeface="メイリオ" panose="020B0604030504040204" pitchFamily="50" charset="-128"/>
                <a:ea typeface="メイリオ" panose="020B0604030504040204" pitchFamily="50" charset="-128"/>
              </a:rPr>
              <a:t>　夜勤の場合夕食・朝食無料</a:t>
            </a:r>
            <a:endParaRPr lang="en-US" altLang="ja-JP" sz="400" b="1" dirty="0">
              <a:solidFill>
                <a:srgbClr val="FF0000"/>
              </a:solidFill>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★職員イベント年</a:t>
            </a:r>
            <a:r>
              <a:rPr lang="en-US" altLang="ja-JP" sz="1100" b="1" dirty="0">
                <a:solidFill>
                  <a:srgbClr val="FF0000"/>
                </a:solidFill>
                <a:latin typeface="メイリオ" panose="020B0604030504040204" pitchFamily="50" charset="-128"/>
                <a:ea typeface="メイリオ" panose="020B0604030504040204" pitchFamily="50" charset="-128"/>
              </a:rPr>
              <a:t>2</a:t>
            </a:r>
            <a:r>
              <a:rPr lang="ja-JP" altLang="en-US" sz="1100" b="1" dirty="0">
                <a:solidFill>
                  <a:srgbClr val="FF0000"/>
                </a:solidFill>
                <a:latin typeface="メイリオ" panose="020B0604030504040204" pitchFamily="50" charset="-128"/>
                <a:ea typeface="メイリオ" panose="020B0604030504040204" pitchFamily="50" charset="-128"/>
              </a:rPr>
              <a:t>回あり</a:t>
            </a:r>
            <a:endParaRPr lang="en-US" altLang="ja-JP" sz="1100" b="1" dirty="0">
              <a:solidFill>
                <a:srgbClr val="FF0000"/>
              </a:solidFill>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＞＞暑気払い、忘年会</a:t>
            </a:r>
            <a:endParaRPr lang="en-US" altLang="ja-JP" sz="400" b="1" dirty="0">
              <a:latin typeface="メイリオ" panose="020B0604030504040204" pitchFamily="50" charset="-128"/>
              <a:ea typeface="メイリオ" panose="020B0604030504040204" pitchFamily="50" charset="-128"/>
            </a:endParaRPr>
          </a:p>
        </p:txBody>
      </p:sp>
      <p:sp>
        <p:nvSpPr>
          <p:cNvPr id="125" name="テキスト ボックス 124"/>
          <p:cNvSpPr txBox="1"/>
          <p:nvPr/>
        </p:nvSpPr>
        <p:spPr>
          <a:xfrm>
            <a:off x="3055987" y="6411073"/>
            <a:ext cx="2406662" cy="430887"/>
          </a:xfrm>
          <a:prstGeom prst="rect">
            <a:avLst/>
          </a:prstGeom>
          <a:noFill/>
        </p:spPr>
        <p:txBody>
          <a:bodyPr wrap="square" rtlCol="0">
            <a:spAutoFit/>
          </a:bodyPr>
          <a:lstStyle/>
          <a:p>
            <a:r>
              <a:rPr lang="ja-JP" altLang="en-US" sz="8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住宅型有料老人ホーム</a:t>
            </a:r>
            <a:r>
              <a:rPr lang="ja-JP" altLang="en-US" sz="1050" dirty="0">
                <a:solidFill>
                  <a:schemeClr val="accent2">
                    <a:lumMod val="50000"/>
                  </a:schemeClr>
                </a:solidFill>
                <a:latin typeface="HGS創英角ｺﾞｼｯｸUB" panose="020B0900000000000000" pitchFamily="50" charset="-128"/>
                <a:ea typeface="HGS創英角ｺﾞｼｯｸUB" panose="020B0900000000000000" pitchFamily="50" charset="-128"/>
              </a:rPr>
              <a:t>コンソルテ</a:t>
            </a:r>
            <a:r>
              <a:rPr lang="ja-JP" altLang="en-US" sz="1050" dirty="0">
                <a:solidFill>
                  <a:schemeClr val="accent6"/>
                </a:solidFill>
                <a:latin typeface="HGS創英角ｺﾞｼｯｸUB" panose="020B0900000000000000" pitchFamily="50" charset="-128"/>
                <a:ea typeface="HGS創英角ｺﾞｼｯｸUB" panose="020B0900000000000000" pitchFamily="50" charset="-128"/>
              </a:rPr>
              <a:t>新緑苑</a:t>
            </a:r>
            <a:endParaRPr lang="en-US" altLang="ja-JP" sz="1050" dirty="0">
              <a:solidFill>
                <a:schemeClr val="accent6"/>
              </a:solidFill>
              <a:latin typeface="HGS創英角ｺﾞｼｯｸUB" panose="020B0900000000000000" pitchFamily="50" charset="-128"/>
              <a:ea typeface="HGS創英角ｺﾞｼｯｸUB" panose="020B0900000000000000" pitchFamily="50" charset="-128"/>
            </a:endParaRPr>
          </a:p>
          <a:p>
            <a:r>
              <a:rPr kumimoji="1" lang="ja-JP" altLang="en-US" sz="8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介護付き有料老人ホーム　</a:t>
            </a:r>
            <a:r>
              <a:rPr kumimoji="1" lang="ja-JP" altLang="en-US" sz="1050" dirty="0">
                <a:solidFill>
                  <a:schemeClr val="accent2">
                    <a:lumMod val="50000"/>
                  </a:schemeClr>
                </a:solidFill>
                <a:latin typeface="HGS創英角ｺﾞｼｯｸUB" panose="020B0900000000000000" pitchFamily="50" charset="-128"/>
                <a:ea typeface="HGS創英角ｺﾞｼｯｸUB" panose="020B0900000000000000" pitchFamily="50" charset="-128"/>
              </a:rPr>
              <a:t>コンソルテ</a:t>
            </a:r>
            <a:r>
              <a:rPr kumimoji="1" lang="ja-JP" altLang="en-US" sz="1050" dirty="0">
                <a:solidFill>
                  <a:schemeClr val="accent2"/>
                </a:solidFill>
                <a:latin typeface="HGS創英角ｺﾞｼｯｸUB" panose="020B0900000000000000" pitchFamily="50" charset="-128"/>
                <a:ea typeface="HGS創英角ｺﾞｼｯｸUB" panose="020B0900000000000000" pitchFamily="50" charset="-128"/>
              </a:rPr>
              <a:t>瀬田</a:t>
            </a:r>
          </a:p>
        </p:txBody>
      </p:sp>
      <p:grpSp>
        <p:nvGrpSpPr>
          <p:cNvPr id="105" name="グループ化 104"/>
          <p:cNvGrpSpPr/>
          <p:nvPr/>
        </p:nvGrpSpPr>
        <p:grpSpPr>
          <a:xfrm>
            <a:off x="150642" y="3718967"/>
            <a:ext cx="854753" cy="853925"/>
            <a:chOff x="2977978" y="289893"/>
            <a:chExt cx="7142206" cy="6312930"/>
          </a:xfrm>
        </p:grpSpPr>
        <p:pic>
          <p:nvPicPr>
            <p:cNvPr id="113" name="図 112"/>
            <p:cNvPicPr>
              <a:picLocks noChangeAspect="1"/>
            </p:cNvPicPr>
            <p:nvPr/>
          </p:nvPicPr>
          <p:blipFill rotWithShape="1">
            <a:blip r:embed="rId9" cstate="print">
              <a:extLst>
                <a:ext uri="{BEBA8EAE-BF5A-486C-A8C5-ECC9F3942E4B}">
                  <a14:imgProps xmlns:a14="http://schemas.microsoft.com/office/drawing/2010/main">
                    <a14:imgLayer r:embed="rId10">
                      <a14:imgEffect>
                        <a14:artisticBlur radius="46"/>
                      </a14:imgEffect>
                    </a14:imgLayer>
                  </a14:imgProps>
                </a:ext>
                <a:ext uri="{28A0092B-C50C-407E-A947-70E740481C1C}">
                  <a14:useLocalDpi xmlns:a14="http://schemas.microsoft.com/office/drawing/2010/main" val="0"/>
                </a:ext>
              </a:extLst>
            </a:blip>
            <a:srcRect l="27015"/>
            <a:stretch/>
          </p:blipFill>
          <p:spPr>
            <a:xfrm>
              <a:off x="2977978" y="289893"/>
              <a:ext cx="7142206" cy="6312930"/>
            </a:xfrm>
            <a:prstGeom prst="rect">
              <a:avLst/>
            </a:prstGeom>
          </p:spPr>
        </p:pic>
        <p:pic>
          <p:nvPicPr>
            <p:cNvPr id="114" name="図 113"/>
            <p:cNvPicPr>
              <a:picLocks noChangeAspect="1"/>
            </p:cNvPicPr>
            <p:nvPr/>
          </p:nvPicPr>
          <p:blipFill>
            <a:blip r:embed="rId11"/>
            <a:stretch>
              <a:fillRect/>
            </a:stretch>
          </p:blipFill>
          <p:spPr>
            <a:xfrm>
              <a:off x="3032405" y="289893"/>
              <a:ext cx="7087779" cy="6312930"/>
            </a:xfrm>
            <a:prstGeom prst="rect">
              <a:avLst/>
            </a:prstGeom>
          </p:spPr>
        </p:pic>
      </p:grpSp>
      <p:pic>
        <p:nvPicPr>
          <p:cNvPr id="95" name="図 94"/>
          <p:cNvPicPr>
            <a:picLocks noChangeAspect="1"/>
          </p:cNvPicPr>
          <p:nvPr/>
        </p:nvPicPr>
        <p:blipFill rotWithShape="1">
          <a:blip r:embed="rId12"/>
          <a:srcRect l="24245"/>
          <a:stretch/>
        </p:blipFill>
        <p:spPr>
          <a:xfrm>
            <a:off x="2622553" y="3749392"/>
            <a:ext cx="962025" cy="856884"/>
          </a:xfrm>
          <a:prstGeom prst="rect">
            <a:avLst/>
          </a:prstGeom>
        </p:spPr>
      </p:pic>
      <p:sp>
        <p:nvSpPr>
          <p:cNvPr id="7" name="テキスト ボックス 6"/>
          <p:cNvSpPr txBox="1"/>
          <p:nvPr/>
        </p:nvSpPr>
        <p:spPr>
          <a:xfrm>
            <a:off x="-48327" y="2767384"/>
            <a:ext cx="1081029" cy="646331"/>
          </a:xfrm>
          <a:prstGeom prst="rect">
            <a:avLst/>
          </a:prstGeom>
          <a:noFill/>
        </p:spPr>
        <p:txBody>
          <a:bodyPr wrap="square" rtlCol="0">
            <a:spAutoFit/>
          </a:bodyPr>
          <a:lstStyle/>
          <a:p>
            <a:pPr algn="ctr"/>
            <a:r>
              <a:rPr kumimoji="1" lang="ja-JP" altLang="en-US" dirty="0">
                <a:ln>
                  <a:solidFill>
                    <a:schemeClr val="accent2"/>
                  </a:solidFill>
                </a:ln>
                <a:solidFill>
                  <a:schemeClr val="bg1"/>
                </a:solidFill>
                <a:latin typeface="HGS創英角ｺﾞｼｯｸUB" panose="020B0900000000000000" pitchFamily="50" charset="-128"/>
                <a:ea typeface="HGS創英角ｺﾞｼｯｸUB" panose="020B0900000000000000" pitchFamily="50" charset="-128"/>
              </a:rPr>
              <a:t>募集</a:t>
            </a:r>
            <a:endParaRPr kumimoji="1" lang="en-US" altLang="ja-JP" dirty="0">
              <a:ln>
                <a:solidFill>
                  <a:schemeClr val="accent2"/>
                </a:solidFill>
              </a:ln>
              <a:solidFill>
                <a:schemeClr val="bg1"/>
              </a:solidFill>
              <a:latin typeface="HGS創英角ｺﾞｼｯｸUB" panose="020B0900000000000000" pitchFamily="50" charset="-128"/>
              <a:ea typeface="HGS創英角ｺﾞｼｯｸUB" panose="020B0900000000000000" pitchFamily="50" charset="-128"/>
            </a:endParaRPr>
          </a:p>
          <a:p>
            <a:pPr algn="ctr"/>
            <a:r>
              <a:rPr lang="ja-JP" altLang="en-US" dirty="0">
                <a:ln>
                  <a:solidFill>
                    <a:schemeClr val="accent2"/>
                  </a:solidFill>
                </a:ln>
                <a:solidFill>
                  <a:schemeClr val="bg1"/>
                </a:solidFill>
                <a:latin typeface="HGS創英角ｺﾞｼｯｸUB" panose="020B0900000000000000" pitchFamily="50" charset="-128"/>
                <a:ea typeface="HGS創英角ｺﾞｼｯｸUB" panose="020B0900000000000000" pitchFamily="50" charset="-128"/>
              </a:rPr>
              <a:t>職種</a:t>
            </a:r>
            <a:endParaRPr kumimoji="1" lang="ja-JP" altLang="en-US" dirty="0">
              <a:ln>
                <a:solidFill>
                  <a:schemeClr val="accent2"/>
                </a:solidFill>
              </a:ln>
              <a:solidFill>
                <a:schemeClr val="bg1"/>
              </a:solidFill>
              <a:latin typeface="HGS創英角ｺﾞｼｯｸUB" panose="020B0900000000000000" pitchFamily="50" charset="-128"/>
              <a:ea typeface="HGS創英角ｺﾞｼｯｸUB" panose="020B0900000000000000" pitchFamily="50" charset="-128"/>
            </a:endParaRPr>
          </a:p>
        </p:txBody>
      </p:sp>
      <p:grpSp>
        <p:nvGrpSpPr>
          <p:cNvPr id="96" name="グループ化 95"/>
          <p:cNvGrpSpPr/>
          <p:nvPr/>
        </p:nvGrpSpPr>
        <p:grpSpPr>
          <a:xfrm>
            <a:off x="1052030" y="2826663"/>
            <a:ext cx="2155498" cy="807383"/>
            <a:chOff x="1990754" y="2479517"/>
            <a:chExt cx="1635779" cy="807383"/>
          </a:xfrm>
          <a:solidFill>
            <a:schemeClr val="accent4">
              <a:lumMod val="20000"/>
              <a:lumOff val="80000"/>
            </a:schemeClr>
          </a:solidFill>
        </p:grpSpPr>
        <p:sp>
          <p:nvSpPr>
            <p:cNvPr id="100" name="object 29"/>
            <p:cNvSpPr/>
            <p:nvPr/>
          </p:nvSpPr>
          <p:spPr>
            <a:xfrm>
              <a:off x="1990754" y="2479517"/>
              <a:ext cx="1635779" cy="278316"/>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solidFill>
              <a:srgbClr val="FF7C80"/>
            </a:solidFill>
            <a:ln w="19050">
              <a:solidFill>
                <a:srgbClr val="FF0000"/>
              </a:solidFill>
            </a:ln>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object 29"/>
            <p:cNvSpPr/>
            <p:nvPr/>
          </p:nvSpPr>
          <p:spPr>
            <a:xfrm>
              <a:off x="1990754" y="2793080"/>
              <a:ext cx="1635710" cy="493820"/>
            </a:xfrm>
            <a:custGeom>
              <a:avLst/>
              <a:gdLst/>
              <a:ahLst/>
              <a:cxnLst/>
              <a:rect l="l" t="t" r="r" b="b"/>
              <a:pathLst>
                <a:path w="2019300" h="368935">
                  <a:moveTo>
                    <a:pt x="1981327" y="0"/>
                  </a:moveTo>
                  <a:lnTo>
                    <a:pt x="38100" y="0"/>
                  </a:lnTo>
                  <a:lnTo>
                    <a:pt x="23252" y="2988"/>
                  </a:lnTo>
                  <a:lnTo>
                    <a:pt x="11144" y="11144"/>
                  </a:lnTo>
                  <a:lnTo>
                    <a:pt x="2988" y="23252"/>
                  </a:lnTo>
                  <a:lnTo>
                    <a:pt x="0" y="38100"/>
                  </a:lnTo>
                  <a:lnTo>
                    <a:pt x="0" y="330707"/>
                  </a:lnTo>
                  <a:lnTo>
                    <a:pt x="2988" y="345555"/>
                  </a:lnTo>
                  <a:lnTo>
                    <a:pt x="11144" y="357663"/>
                  </a:lnTo>
                  <a:lnTo>
                    <a:pt x="23252" y="365819"/>
                  </a:lnTo>
                  <a:lnTo>
                    <a:pt x="38100" y="368807"/>
                  </a:lnTo>
                  <a:lnTo>
                    <a:pt x="1981327" y="368807"/>
                  </a:lnTo>
                  <a:lnTo>
                    <a:pt x="1996100" y="365819"/>
                  </a:lnTo>
                  <a:lnTo>
                    <a:pt x="2008171" y="357663"/>
                  </a:lnTo>
                  <a:lnTo>
                    <a:pt x="2016313" y="345555"/>
                  </a:lnTo>
                  <a:lnTo>
                    <a:pt x="2019300" y="330707"/>
                  </a:lnTo>
                  <a:lnTo>
                    <a:pt x="2019300" y="38100"/>
                  </a:lnTo>
                  <a:lnTo>
                    <a:pt x="2016313" y="23252"/>
                  </a:lnTo>
                  <a:lnTo>
                    <a:pt x="2008171" y="11144"/>
                  </a:lnTo>
                  <a:lnTo>
                    <a:pt x="1996100" y="2988"/>
                  </a:lnTo>
                  <a:lnTo>
                    <a:pt x="1981327" y="0"/>
                  </a:lnTo>
                  <a:close/>
                </a:path>
              </a:pathLst>
            </a:custGeom>
            <a:solidFill>
              <a:srgbClr val="FF7C80"/>
            </a:solidFill>
            <a:ln w="19050">
              <a:solidFill>
                <a:srgbClr val="FF0000"/>
              </a:solidFill>
            </a:ln>
          </p:spPr>
          <p:txBody>
            <a:bodyPr wrap="square" lIns="0" tIns="0" rIns="0" bIns="0" rtlCol="0"/>
            <a:lstStyle/>
            <a:p>
              <a:endParaRPr sz="1801">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4" name="object 30"/>
          <p:cNvSpPr txBox="1"/>
          <p:nvPr/>
        </p:nvSpPr>
        <p:spPr>
          <a:xfrm>
            <a:off x="1256747" y="2875808"/>
            <a:ext cx="1861827" cy="196849"/>
          </a:xfrm>
          <a:prstGeom prst="rect">
            <a:avLst/>
          </a:prstGeom>
        </p:spPr>
        <p:txBody>
          <a:bodyPr vert="horz" wrap="square" lIns="0" tIns="12065" rIns="0" bIns="0" rtlCol="0">
            <a:spAutoFit/>
          </a:bodyPr>
          <a:lstStyle/>
          <a:p>
            <a:pPr marL="12701" algn="ctr">
              <a:spcBef>
                <a:spcPts val="95"/>
              </a:spcBef>
            </a:pPr>
            <a:r>
              <a:rPr sz="1200" b="1" spc="-5"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介護職員</a:t>
            </a:r>
            <a:r>
              <a:rPr sz="900" b="1" spc="-5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spc="-5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正社員</a:t>
            </a:r>
            <a:r>
              <a:rPr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 name="object 30"/>
          <p:cNvSpPr txBox="1"/>
          <p:nvPr/>
        </p:nvSpPr>
        <p:spPr>
          <a:xfrm>
            <a:off x="1298146" y="3157501"/>
            <a:ext cx="1807060" cy="468718"/>
          </a:xfrm>
          <a:prstGeom prst="rect">
            <a:avLst/>
          </a:prstGeom>
        </p:spPr>
        <p:txBody>
          <a:bodyPr vert="horz" wrap="square" lIns="0" tIns="12065" rIns="0" bIns="0" rtlCol="0">
            <a:spAutoFit/>
          </a:bodyPr>
          <a:lstStyle/>
          <a:p>
            <a:pPr marL="12701">
              <a:spcBef>
                <a:spcPts val="95"/>
              </a:spcBef>
            </a:pPr>
            <a:r>
              <a:rPr lang="ja-JP" altLang="en-US"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月給</a:t>
            </a:r>
            <a:r>
              <a:rPr lang="en-US" altLang="ja-JP"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207,200</a:t>
            </a:r>
            <a:r>
              <a:rPr lang="ja-JP" altLang="en-US"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spcBef>
                <a:spcPts val="95"/>
              </a:spcBef>
            </a:pPr>
            <a:r>
              <a:rPr lang="ja-JP" altLang="en-US"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304,000</a:t>
            </a:r>
            <a:r>
              <a:rPr lang="ja-JP" altLang="en-US"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1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12701">
              <a:spcBef>
                <a:spcPts val="95"/>
              </a:spcBef>
            </a:pPr>
            <a:r>
              <a:rPr lang="en-US" altLang="ja-JP"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各種手当含む　</a:t>
            </a:r>
            <a:r>
              <a:rPr lang="en-US" altLang="ja-JP"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賞与年</a:t>
            </a:r>
            <a:r>
              <a:rPr lang="en-US" altLang="ja-JP"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600" b="1" spc="-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回あり</a:t>
            </a:r>
            <a:endParaRPr sz="5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星 5 7"/>
          <p:cNvSpPr/>
          <p:nvPr/>
        </p:nvSpPr>
        <p:spPr>
          <a:xfrm rot="1001533">
            <a:off x="919921" y="2715680"/>
            <a:ext cx="339379" cy="295624"/>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lumMod val="50000"/>
                    <a:lumOff val="50000"/>
                  </a:schemeClr>
                </a:solidFill>
              </a:ln>
            </a:endParaRPr>
          </a:p>
        </p:txBody>
      </p:sp>
      <p:sp>
        <p:nvSpPr>
          <p:cNvPr id="10" name="AutoShape 2">
            <a:extLst>
              <a:ext uri="{FF2B5EF4-FFF2-40B4-BE49-F238E27FC236}">
                <a16:creationId xmlns:a16="http://schemas.microsoft.com/office/drawing/2014/main" id="{188AB00E-6842-4F14-A749-C3A7A8F9B598}"/>
              </a:ext>
            </a:extLst>
          </p:cNvPr>
          <p:cNvSpPr>
            <a:spLocks noChangeAspect="1" noChangeArrowheads="1"/>
          </p:cNvSpPr>
          <p:nvPr/>
        </p:nvSpPr>
        <p:spPr bwMode="auto">
          <a:xfrm>
            <a:off x="3415896" y="1891896"/>
            <a:ext cx="1689504" cy="16895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 name="図 12">
            <a:extLst>
              <a:ext uri="{FF2B5EF4-FFF2-40B4-BE49-F238E27FC236}">
                <a16:creationId xmlns:a16="http://schemas.microsoft.com/office/drawing/2014/main" id="{C123DB65-262C-4E72-A41F-2AFBECE02A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48330" y="1668011"/>
            <a:ext cx="1047827" cy="1047827"/>
          </a:xfrm>
          <a:prstGeom prst="rect">
            <a:avLst/>
          </a:prstGeom>
        </p:spPr>
      </p:pic>
    </p:spTree>
    <p:extLst>
      <p:ext uri="{BB962C8B-B14F-4D97-AF65-F5344CB8AC3E}">
        <p14:creationId xmlns:p14="http://schemas.microsoft.com/office/powerpoint/2010/main" val="29754840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11800</TotalTime>
  <Words>1399</Words>
  <Application>Microsoft Office PowerPoint</Application>
  <PresentationFormat>A4 210 x 297 mm</PresentationFormat>
  <Paragraphs>140</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CRPＣ＆Ｇブーケ</vt:lpstr>
      <vt:lpstr>HGP創英角ﾎﾟｯﾌﾟ体</vt:lpstr>
      <vt:lpstr>HGS創英角ｺﾞｼｯｸUB</vt:lpstr>
      <vt:lpstr>HGS創英角ﾎﾟｯﾌﾟ体</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CONSORTE11</cp:lastModifiedBy>
  <cp:revision>120</cp:revision>
  <cp:lastPrinted>2020-07-25T01:28:03Z</cp:lastPrinted>
  <dcterms:created xsi:type="dcterms:W3CDTF">2019-07-30T02:24:20Z</dcterms:created>
  <dcterms:modified xsi:type="dcterms:W3CDTF">2020-07-27T05:32:55Z</dcterms:modified>
</cp:coreProperties>
</file>